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98" r:id="rId5"/>
    <p:sldId id="283" r:id="rId6"/>
    <p:sldId id="304" r:id="rId7"/>
    <p:sldId id="292" r:id="rId8"/>
    <p:sldId id="310" r:id="rId9"/>
    <p:sldId id="311" r:id="rId10"/>
    <p:sldId id="312" r:id="rId11"/>
    <p:sldId id="314" r:id="rId12"/>
    <p:sldId id="313" r:id="rId13"/>
    <p:sldId id="315" r:id="rId14"/>
    <p:sldId id="316" r:id="rId15"/>
    <p:sldId id="317" r:id="rId16"/>
    <p:sldId id="293" r:id="rId17"/>
    <p:sldId id="296" r:id="rId18"/>
    <p:sldId id="3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E87"/>
    <a:srgbClr val="B7D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9365E-445C-4F97-82E3-9C1AF46DA270}" v="714" dt="2024-04-17T00:09:32.967"/>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23" autoAdjust="0"/>
  </p:normalViewPr>
  <p:slideViewPr>
    <p:cSldViewPr snapToGrid="0">
      <p:cViewPr varScale="1">
        <p:scale>
          <a:sx n="92" d="100"/>
          <a:sy n="92" d="100"/>
        </p:scale>
        <p:origin x="432" y="66"/>
      </p:cViewPr>
      <p:guideLst/>
    </p:cSldViewPr>
  </p:slideViewPr>
  <p:outlineViewPr>
    <p:cViewPr>
      <p:scale>
        <a:sx n="33" d="100"/>
        <a:sy n="33" d="100"/>
      </p:scale>
      <p:origin x="0" y="-12946"/>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4/16/2024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4/16/2024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endParaRPr lang="en-US" noProof="0" dirty="0"/>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endParaRPr lang="en-US" noProof="0" dirty="0"/>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dirty="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pixabay.com/en/meeting-conference-conference-room-31135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793331" TargetMode="External"/><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36768983@N06/4474421855/"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hyperlink" Target="https://sandiego.instructure.com/courses/5981/pages/module-3-overview?module_item_id=420505"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ast.org/impact/universal-design-for-learning-udl"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real-psychiatry.blogspot.com/2015/08/the-new-apa-practice-guideline.html" TargetMode="External"/><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view-image.php?image=272057&amp;picture=ratusca-de-cauciuc" TargetMode="External"/><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Presentations for All Learners">
            <a:extLst>
              <a:ext uri="{FF2B5EF4-FFF2-40B4-BE49-F238E27FC236}">
                <a16:creationId xmlns:a16="http://schemas.microsoft.com/office/drawing/2014/main" id="{200B3D2B-613A-41BE-987D-E6A1324B456D}"/>
              </a:ext>
            </a:extLst>
          </p:cNvPr>
          <p:cNvSpPr>
            <a:spLocks noGrp="1"/>
          </p:cNvSpPr>
          <p:nvPr>
            <p:ph type="title"/>
          </p:nvPr>
        </p:nvSpPr>
        <p:spPr>
          <a:xfrm>
            <a:off x="843900" y="318019"/>
            <a:ext cx="4648200" cy="985000"/>
          </a:xfrm>
        </p:spPr>
        <p:txBody>
          <a:bodyPr anchor="ctr">
            <a:noAutofit/>
          </a:bodyPr>
          <a:lstStyle/>
          <a:p>
            <a:r>
              <a:rPr lang="en-US" sz="3200" dirty="0"/>
              <a:t>Presentations for Diverse Learners</a:t>
            </a:r>
          </a:p>
        </p:txBody>
      </p:sp>
      <p:sp>
        <p:nvSpPr>
          <p:cNvPr id="4" name="Subtitle 3">
            <a:extLst>
              <a:ext uri="{FF2B5EF4-FFF2-40B4-BE49-F238E27FC236}">
                <a16:creationId xmlns:a16="http://schemas.microsoft.com/office/drawing/2014/main" id="{4772945D-CA91-4CFE-8EB7-941C7618C994}"/>
              </a:ext>
            </a:extLst>
          </p:cNvPr>
          <p:cNvSpPr>
            <a:spLocks noGrp="1"/>
          </p:cNvSpPr>
          <p:nvPr>
            <p:ph type="body" sz="quarter" idx="32"/>
          </p:nvPr>
        </p:nvSpPr>
        <p:spPr>
          <a:xfrm>
            <a:off x="650040" y="5695200"/>
            <a:ext cx="4648200" cy="1162800"/>
          </a:xfrm>
        </p:spPr>
        <p:txBody>
          <a:bodyPr>
            <a:normAutofit/>
          </a:bodyPr>
          <a:lstStyle/>
          <a:p>
            <a:r>
              <a:rPr lang="en-US" dirty="0"/>
              <a:t>Designed by Aneta Mandarino</a:t>
            </a:r>
          </a:p>
        </p:txBody>
      </p:sp>
      <p:pic>
        <p:nvPicPr>
          <p:cNvPr id="7" name="Picture Placeholder 6" descr="A smiling female is standing proudly wearing a business suit with her arms crossed above her waist.">
            <a:extLst>
              <a:ext uri="{FF2B5EF4-FFF2-40B4-BE49-F238E27FC236}">
                <a16:creationId xmlns:a16="http://schemas.microsoft.com/office/drawing/2014/main" id="{9E017B40-76FD-1394-C9D4-5252444C1681}"/>
              </a:ext>
            </a:extLst>
          </p:cNvPr>
          <p:cNvPicPr>
            <a:picLocks noGrp="1" noChangeAspect="1"/>
          </p:cNvPicPr>
          <p:nvPr>
            <p:ph type="pic" sz="quarter" idx="14"/>
          </p:nvPr>
        </p:nvPicPr>
        <p:blipFill rotWithShape="1">
          <a:blip r:embed="rId2"/>
          <a:srcRect b="16386"/>
          <a:stretch/>
        </p:blipFill>
        <p:spPr>
          <a:xfrm>
            <a:off x="5904000" y="-1"/>
            <a:ext cx="6288000" cy="6803351"/>
          </a:xfrm>
          <a:noFill/>
        </p:spPr>
      </p:pic>
      <p:pic>
        <p:nvPicPr>
          <p:cNvPr id="10" name="Picture 9" descr="Silhouette of people sitting around a table. A women speaker is standing up and pointing with her hand towards a whiteboard.">
            <a:extLst>
              <a:ext uri="{FF2B5EF4-FFF2-40B4-BE49-F238E27FC236}">
                <a16:creationId xmlns:a16="http://schemas.microsoft.com/office/drawing/2014/main" id="{C40E457B-EF51-8701-1BF8-92576A4C6A5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8208" b="7969"/>
          <a:stretch/>
        </p:blipFill>
        <p:spPr>
          <a:xfrm>
            <a:off x="432000" y="2668686"/>
            <a:ext cx="5472000" cy="2999426"/>
          </a:xfrm>
          <a:prstGeom prst="rect">
            <a:avLst/>
          </a:prstGeom>
          <a:noFill/>
        </p:spPr>
      </p:pic>
      <p:sp>
        <p:nvSpPr>
          <p:cNvPr id="11" name="Slide Number Placeholder 10">
            <a:extLst>
              <a:ext uri="{FF2B5EF4-FFF2-40B4-BE49-F238E27FC236}">
                <a16:creationId xmlns:a16="http://schemas.microsoft.com/office/drawing/2014/main" id="{0C70EAD7-5A07-464C-7F23-B3160A77C2C7}"/>
              </a:ext>
            </a:extLst>
          </p:cNvPr>
          <p:cNvSpPr>
            <a:spLocks noGrp="1"/>
          </p:cNvSpPr>
          <p:nvPr>
            <p:ph type="sldNum" sz="quarter" idx="33"/>
          </p:nvPr>
        </p:nvSpPr>
        <p:spPr>
          <a:xfrm>
            <a:off x="11760000" y="6371350"/>
            <a:ext cx="432000" cy="432000"/>
          </a:xfrm>
        </p:spPr>
        <p:style>
          <a:lnRef idx="2">
            <a:schemeClr val="accent1"/>
          </a:lnRef>
          <a:fillRef idx="1">
            <a:schemeClr val="lt1"/>
          </a:fillRef>
          <a:effectRef idx="0">
            <a:schemeClr val="accent1"/>
          </a:effectRef>
          <a:fontRef idx="minor">
            <a:schemeClr val="dk1"/>
          </a:fontRef>
        </p:style>
        <p:txBody>
          <a:bodyPr anchor="ctr">
            <a:normAutofit/>
          </a:bodyPr>
          <a:lstStyle/>
          <a:p>
            <a:pPr>
              <a:spcAft>
                <a:spcPts val="600"/>
              </a:spcAft>
            </a:pPr>
            <a:r>
              <a:rPr lang="en-US" sz="2000" b="1" dirty="0">
                <a:solidFill>
                  <a:schemeClr val="tx1"/>
                </a:solidFill>
              </a:rPr>
              <a:t>1</a:t>
            </a:r>
            <a:endParaRPr lang="en-US" sz="2000" b="1" noProof="0" dirty="0">
              <a:solidFill>
                <a:schemeClr val="tx1"/>
              </a:solidFill>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806B-56FE-265F-8AA1-DBB70CD0E347}"/>
              </a:ext>
            </a:extLst>
          </p:cNvPr>
          <p:cNvSpPr>
            <a:spLocks noGrp="1"/>
          </p:cNvSpPr>
          <p:nvPr>
            <p:ph type="title"/>
          </p:nvPr>
        </p:nvSpPr>
        <p:spPr>
          <a:solidFill>
            <a:srgbClr val="B7DADF"/>
          </a:solidFill>
        </p:spPr>
        <p:txBody>
          <a:bodyPr/>
          <a:lstStyle/>
          <a:p>
            <a:r>
              <a:rPr lang="en-US" spc="-300" dirty="0">
                <a:solidFill>
                  <a:schemeClr val="tx1"/>
                </a:solidFill>
                <a:latin typeface="Arial" panose="020B0604020202020204" pitchFamily="34" charset="0"/>
                <a:cs typeface="Arial" panose="020B0604020202020204" pitchFamily="34" charset="0"/>
              </a:rPr>
              <a:t>Similarities between UD, UDL, and UDI </a:t>
            </a:r>
            <a:endParaRPr lang="en-US" dirty="0"/>
          </a:p>
        </p:txBody>
      </p:sp>
      <p:sp>
        <p:nvSpPr>
          <p:cNvPr id="3" name="Slide Number Placeholder 2">
            <a:extLst>
              <a:ext uri="{FF2B5EF4-FFF2-40B4-BE49-F238E27FC236}">
                <a16:creationId xmlns:a16="http://schemas.microsoft.com/office/drawing/2014/main" id="{4D7A1897-2712-9EBF-BD3F-36BFE475E150}"/>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sp>
        <p:nvSpPr>
          <p:cNvPr id="4" name="Content Placeholder 3">
            <a:extLst>
              <a:ext uri="{FF2B5EF4-FFF2-40B4-BE49-F238E27FC236}">
                <a16:creationId xmlns:a16="http://schemas.microsoft.com/office/drawing/2014/main" id="{8FB20ADD-B45B-F2E8-996B-F0E0E2BAC2BA}"/>
              </a:ext>
            </a:extLst>
          </p:cNvPr>
          <p:cNvSpPr>
            <a:spLocks noGrp="1"/>
          </p:cNvSpPr>
          <p:nvPr>
            <p:ph sz="half" idx="2"/>
          </p:nvPr>
        </p:nvSpPr>
        <p:spPr>
          <a:xfrm>
            <a:off x="5405718" y="1169894"/>
            <a:ext cx="6786282" cy="5007069"/>
          </a:xfrm>
        </p:spPr>
        <p:txBody>
          <a:bodyPr/>
          <a:lstStyle/>
          <a:p>
            <a:r>
              <a:rPr lang="en-US" sz="2800" dirty="0">
                <a:solidFill>
                  <a:schemeClr val="tx1"/>
                </a:solidFill>
                <a:latin typeface="Arial" panose="020B0604020202020204" pitchFamily="34" charset="0"/>
                <a:cs typeface="Arial" panose="020B0604020202020204" pitchFamily="34" charset="0"/>
              </a:rPr>
              <a:t>Focus on Accessibility and Inclusivity.</a:t>
            </a:r>
          </a:p>
          <a:p>
            <a:pPr marL="0" indent="0">
              <a:buNone/>
            </a:pPr>
            <a:r>
              <a:rPr lang="en-US" sz="2800" dirty="0">
                <a:solidFill>
                  <a:schemeClr val="tx1"/>
                </a:solidFill>
                <a:latin typeface="Arial" panose="020B0604020202020204" pitchFamily="34" charset="0"/>
                <a:cs typeface="Arial" panose="020B0604020202020204" pitchFamily="34" charset="0"/>
              </a:rPr>
              <a:t> </a:t>
            </a:r>
          </a:p>
          <a:p>
            <a:r>
              <a:rPr lang="en-US" sz="2800" dirty="0">
                <a:solidFill>
                  <a:schemeClr val="tx1"/>
                </a:solidFill>
                <a:latin typeface="Arial" panose="020B0604020202020204" pitchFamily="34" charset="0"/>
                <a:cs typeface="Arial" panose="020B0604020202020204" pitchFamily="34" charset="0"/>
              </a:rPr>
              <a:t>Emphasis on Flexibility and Customization based on diverse needs of learners.</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Recognition of Diversity - a fundamental similarity among UD, UDL, and UDI is the recognition of diversity among individuals. </a:t>
            </a:r>
          </a:p>
          <a:p>
            <a:endParaRPr lang="en-US" dirty="0"/>
          </a:p>
          <a:p>
            <a:endParaRPr lang="en-US" dirty="0"/>
          </a:p>
          <a:p>
            <a:endParaRPr lang="en-US" dirty="0"/>
          </a:p>
        </p:txBody>
      </p:sp>
      <p:pic>
        <p:nvPicPr>
          <p:cNvPr id="12" name="Picture Placeholder 11" descr="Several rows of similar chairs in various colors.">
            <a:extLst>
              <a:ext uri="{FF2B5EF4-FFF2-40B4-BE49-F238E27FC236}">
                <a16:creationId xmlns:a16="http://schemas.microsoft.com/office/drawing/2014/main" id="{8F5AE0D5-C196-A947-8AFE-449A48B26153}"/>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32607" r="32608" b="1"/>
          <a:stretch/>
        </p:blipFill>
        <p:spPr>
          <a:xfrm>
            <a:off x="872151" y="1912717"/>
            <a:ext cx="3975926" cy="3409916"/>
          </a:xfrm>
          <a:noFill/>
        </p:spPr>
      </p:pic>
    </p:spTree>
    <p:extLst>
      <p:ext uri="{BB962C8B-B14F-4D97-AF65-F5344CB8AC3E}">
        <p14:creationId xmlns:p14="http://schemas.microsoft.com/office/powerpoint/2010/main" val="76630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6E33-7E98-95F7-291F-07D73640F34D}"/>
              </a:ext>
            </a:extLst>
          </p:cNvPr>
          <p:cNvSpPr>
            <a:spLocks noGrp="1"/>
          </p:cNvSpPr>
          <p:nvPr>
            <p:ph type="title"/>
          </p:nvPr>
        </p:nvSpPr>
        <p:spPr>
          <a:solidFill>
            <a:srgbClr val="B7DADF"/>
          </a:solidFill>
        </p:spPr>
        <p:txBody>
          <a:bodyPr/>
          <a:lstStyle/>
          <a:p>
            <a:r>
              <a:rPr lang="en-US" dirty="0">
                <a:solidFill>
                  <a:schemeClr val="tx1"/>
                </a:solidFill>
                <a:latin typeface="Arial" panose="020B0604020202020204" pitchFamily="34" charset="0"/>
                <a:cs typeface="Arial" panose="020B0604020202020204" pitchFamily="34" charset="0"/>
              </a:rPr>
              <a:t>Differences between UD, UDL, and UDI: </a:t>
            </a:r>
            <a:r>
              <a:rPr lang="en-US" dirty="0">
                <a:solidFill>
                  <a:srgbClr val="0D0D0D"/>
                </a:solidFill>
                <a:latin typeface="Arial" panose="020B0604020202020204" pitchFamily="34" charset="0"/>
                <a:cs typeface="Arial" panose="020B0604020202020204" pitchFamily="34" charset="0"/>
              </a:rPr>
              <a:t>Scope and Application</a:t>
            </a:r>
            <a:endParaRPr lang="en-US" dirty="0"/>
          </a:p>
        </p:txBody>
      </p:sp>
      <p:sp>
        <p:nvSpPr>
          <p:cNvPr id="3" name="Content Placeholder 2">
            <a:extLst>
              <a:ext uri="{FF2B5EF4-FFF2-40B4-BE49-F238E27FC236}">
                <a16:creationId xmlns:a16="http://schemas.microsoft.com/office/drawing/2014/main" id="{E74E6DAF-FB02-FB44-B7F1-C59ED321FA33}"/>
              </a:ext>
            </a:extLst>
          </p:cNvPr>
          <p:cNvSpPr>
            <a:spLocks noGrp="1"/>
          </p:cNvSpPr>
          <p:nvPr>
            <p:ph idx="1"/>
          </p:nvPr>
        </p:nvSpPr>
        <p:spPr/>
        <p:txBody>
          <a:bodyPr/>
          <a:lstStyle/>
          <a:p>
            <a:r>
              <a:rPr lang="en-US" sz="2800" dirty="0">
                <a:solidFill>
                  <a:schemeClr val="tx1"/>
                </a:solidFill>
                <a:latin typeface="Arial" panose="020B0604020202020204" pitchFamily="34" charset="0"/>
                <a:cs typeface="Arial" panose="020B0604020202020204" pitchFamily="34" charset="0"/>
              </a:rPr>
              <a:t>UD applies across various domains, including architecture, product design, and urban planning.</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UDL specifically addresses the design of instructional materials, methods, and assessments to accommodate the diverse needs of learners.</a:t>
            </a:r>
          </a:p>
          <a:p>
            <a:pPr marL="0" indent="0">
              <a:buNone/>
            </a:pPr>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UDI focuses specifically on instructional practices and strategies employed by educators to create inclusive learning environments.</a:t>
            </a:r>
          </a:p>
          <a:p>
            <a:endParaRPr lang="en-US" dirty="0"/>
          </a:p>
        </p:txBody>
      </p:sp>
      <p:sp>
        <p:nvSpPr>
          <p:cNvPr id="4" name="Slide Number Placeholder 3">
            <a:extLst>
              <a:ext uri="{FF2B5EF4-FFF2-40B4-BE49-F238E27FC236}">
                <a16:creationId xmlns:a16="http://schemas.microsoft.com/office/drawing/2014/main" id="{B9BBC208-5C62-5825-B1EC-B6B3661DBF4A}"/>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pic>
        <p:nvPicPr>
          <p:cNvPr id="5" name="Picture Placeholder 11" descr="Bright conference room with a large wide window, a square table in the middle and several black meeting chairs and a TV on the wall.">
            <a:extLst>
              <a:ext uri="{FF2B5EF4-FFF2-40B4-BE49-F238E27FC236}">
                <a16:creationId xmlns:a16="http://schemas.microsoft.com/office/drawing/2014/main" id="{D6C77DF4-CC14-D2E7-537D-676D5364D5E2}"/>
              </a:ext>
            </a:extLst>
          </p:cNvPr>
          <p:cNvPicPr>
            <a:picLocks noChangeAspect="1"/>
          </p:cNvPicPr>
          <p:nvPr/>
        </p:nvPicPr>
        <p:blipFill>
          <a:blip r:embed="rId2" cstate="screen">
            <a:extLst>
              <a:ext uri="{28A0092B-C50C-407E-A947-70E740481C1C}">
                <a14:useLocalDpi xmlns:a14="http://schemas.microsoft.com/office/drawing/2010/main"/>
              </a:ext>
            </a:extLst>
          </a:blip>
          <a:srcRect t="45" b="45"/>
          <a:stretch>
            <a:fillRect/>
          </a:stretch>
        </p:blipFill>
        <p:spPr>
          <a:xfrm>
            <a:off x="8160684" y="5002306"/>
            <a:ext cx="3599315" cy="1801045"/>
          </a:xfrm>
          <a:prstGeom prst="rect">
            <a:avLst/>
          </a:prstGeom>
        </p:spPr>
      </p:pic>
    </p:spTree>
    <p:extLst>
      <p:ext uri="{BB962C8B-B14F-4D97-AF65-F5344CB8AC3E}">
        <p14:creationId xmlns:p14="http://schemas.microsoft.com/office/powerpoint/2010/main" val="2383082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4B3DB-9ABE-9888-8BDA-78290AFF7F3A}"/>
              </a:ext>
            </a:extLst>
          </p:cNvPr>
          <p:cNvSpPr>
            <a:spLocks noGrp="1"/>
          </p:cNvSpPr>
          <p:nvPr>
            <p:ph type="title"/>
          </p:nvPr>
        </p:nvSpPr>
        <p:spPr>
          <a:xfrm>
            <a:off x="6096000" y="2716386"/>
            <a:ext cx="6096000" cy="4141613"/>
          </a:xfrm>
          <a:solidFill>
            <a:srgbClr val="B7DADF"/>
          </a:solidFill>
        </p:spPr>
        <p:txBody>
          <a:bodyPr/>
          <a:lstStyle/>
          <a:p>
            <a:r>
              <a:rPr lang="en-US" dirty="0">
                <a:solidFill>
                  <a:schemeClr val="tx1"/>
                </a:solidFill>
                <a:latin typeface="Arial" panose="020B0604020202020204" pitchFamily="34" charset="0"/>
                <a:cs typeface="Arial" panose="020B0604020202020204" pitchFamily="34" charset="0"/>
              </a:rPr>
              <a:t>Differences between UD, UDL, and UDI: Target audience</a:t>
            </a:r>
          </a:p>
        </p:txBody>
      </p:sp>
      <p:sp>
        <p:nvSpPr>
          <p:cNvPr id="5" name="Content Placeholder 4">
            <a:extLst>
              <a:ext uri="{FF2B5EF4-FFF2-40B4-BE49-F238E27FC236}">
                <a16:creationId xmlns:a16="http://schemas.microsoft.com/office/drawing/2014/main" id="{E39E47EA-13C2-CDF3-CDF1-AF257E176E0B}"/>
              </a:ext>
            </a:extLst>
          </p:cNvPr>
          <p:cNvSpPr>
            <a:spLocks noGrp="1"/>
          </p:cNvSpPr>
          <p:nvPr>
            <p:ph sz="half" idx="1"/>
          </p:nvPr>
        </p:nvSpPr>
        <p:spPr>
          <a:xfrm>
            <a:off x="1" y="-2"/>
            <a:ext cx="6096000" cy="6858002"/>
          </a:xfrm>
        </p:spPr>
        <p:txBody>
          <a:bodyPr/>
          <a:lstStyle/>
          <a:p>
            <a:r>
              <a:rPr lang="en-US" sz="2800" dirty="0">
                <a:solidFill>
                  <a:schemeClr val="tx1"/>
                </a:solidFill>
                <a:latin typeface="Arial" panose="020B0604020202020204" pitchFamily="34" charset="0"/>
                <a:cs typeface="Arial" panose="020B0604020202020204" pitchFamily="34" charset="0"/>
              </a:rPr>
              <a:t>UD is typically applied to the design of physical spaces, products, and systems, ensuring accessibility for all.</a:t>
            </a:r>
          </a:p>
          <a:p>
            <a:r>
              <a:rPr lang="en-US" sz="2800" dirty="0">
                <a:solidFill>
                  <a:schemeClr val="tx1"/>
                </a:solidFill>
                <a:latin typeface="Arial" panose="020B0604020202020204" pitchFamily="34" charset="0"/>
                <a:cs typeface="Arial" panose="020B0604020202020204" pitchFamily="34" charset="0"/>
              </a:rPr>
              <a:t>UDL targets educators and instructional designers, equipping them with guidelines and strategies to create inclusive learning for diverse learners. </a:t>
            </a:r>
          </a:p>
          <a:p>
            <a:r>
              <a:rPr lang="en-US" sz="2800" dirty="0">
                <a:solidFill>
                  <a:schemeClr val="tx1"/>
                </a:solidFill>
                <a:latin typeface="Arial" panose="020B0604020202020204" pitchFamily="34" charset="0"/>
                <a:cs typeface="Arial" panose="020B0604020202020204" pitchFamily="34" charset="0"/>
              </a:rPr>
              <a:t>UDI is aimed at educators and instructional leaders, guiding and adjusting instructional practices to accommodate diverse learner needs and foster equitable access to education.</a:t>
            </a:r>
          </a:p>
          <a:p>
            <a:endParaRPr lang="en-US" dirty="0"/>
          </a:p>
        </p:txBody>
      </p:sp>
      <p:sp>
        <p:nvSpPr>
          <p:cNvPr id="6" name="Slide Number Placeholder 5">
            <a:extLst>
              <a:ext uri="{FF2B5EF4-FFF2-40B4-BE49-F238E27FC236}">
                <a16:creationId xmlns:a16="http://schemas.microsoft.com/office/drawing/2014/main" id="{F45D9234-CF93-0D50-8E81-0D7F099A16AF}"/>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pic>
        <p:nvPicPr>
          <p:cNvPr id="4" name="Picture Placeholder 5" descr="A stack of books on a table.">
            <a:extLst>
              <a:ext uri="{FF2B5EF4-FFF2-40B4-BE49-F238E27FC236}">
                <a16:creationId xmlns:a16="http://schemas.microsoft.com/office/drawing/2014/main" id="{03EE763F-BBFE-87C2-350D-7DB26615BBF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61" b="3989"/>
          <a:stretch/>
        </p:blipFill>
        <p:spPr>
          <a:xfrm>
            <a:off x="8092478" y="150312"/>
            <a:ext cx="3883522" cy="2566074"/>
          </a:xfrm>
          <a:prstGeom prst="rect">
            <a:avLst/>
          </a:prstGeom>
          <a:noFill/>
        </p:spPr>
      </p:pic>
      <p:sp>
        <p:nvSpPr>
          <p:cNvPr id="7" name="TextBox 6">
            <a:extLst>
              <a:ext uri="{FF2B5EF4-FFF2-40B4-BE49-F238E27FC236}">
                <a16:creationId xmlns:a16="http://schemas.microsoft.com/office/drawing/2014/main" id="{17A9E0B9-5A18-C7FC-0493-D63385BA7FDD}"/>
              </a:ext>
            </a:extLst>
          </p:cNvPr>
          <p:cNvSpPr txBox="1"/>
          <p:nvPr/>
        </p:nvSpPr>
        <p:spPr>
          <a:xfrm>
            <a:off x="9509557" y="276069"/>
            <a:ext cx="2250443"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3" tooltip="https://www.flickr.com/photos/36768983@N06/447442185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153244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1699" y="2400300"/>
            <a:ext cx="3525950" cy="1714326"/>
          </a:xfrm>
          <a:solidFill>
            <a:srgbClr val="3D7E87"/>
          </a:solidFill>
        </p:spPr>
        <p:txBody>
          <a:bodyPr/>
          <a:lstStyle/>
          <a:p>
            <a:r>
              <a:rPr lang="en-US" sz="3200" dirty="0">
                <a:solidFill>
                  <a:schemeClr val="bg1"/>
                </a:solidFill>
                <a:latin typeface="Arial" panose="020B0604020202020204" pitchFamily="34" charset="0"/>
                <a:cs typeface="Arial" panose="020B0604020202020204" pitchFamily="34" charset="0"/>
              </a:rPr>
              <a:t>Questions?</a:t>
            </a:r>
          </a:p>
        </p:txBody>
      </p:sp>
      <p:pic>
        <p:nvPicPr>
          <p:cNvPr id="23" name="Picture Placeholder 22" descr="A smiling woman sitting outside on a patio and working on her laptop.">
            <a:extLst>
              <a:ext uri="{FF2B5EF4-FFF2-40B4-BE49-F238E27FC236}">
                <a16:creationId xmlns:a16="http://schemas.microsoft.com/office/drawing/2014/main" id="{35E3CE9E-B03C-CB4B-A83A-D3265C7A054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399809" y="0"/>
            <a:ext cx="9780588" cy="6858000"/>
          </a:xfrm>
        </p:spPr>
      </p:pic>
      <p:sp>
        <p:nvSpPr>
          <p:cNvPr id="6" name="Slide Number Placeholder 5">
            <a:extLst>
              <a:ext uri="{FF2B5EF4-FFF2-40B4-BE49-F238E27FC236}">
                <a16:creationId xmlns:a16="http://schemas.microsoft.com/office/drawing/2014/main" id="{B4517EF5-89A2-898A-53A1-146B00A0A043}"/>
              </a:ext>
            </a:extLst>
          </p:cNvPr>
          <p:cNvSpPr>
            <a:spLocks noGrp="1"/>
          </p:cNvSpPr>
          <p:nvPr>
            <p:ph type="sldNum" sz="quarter" idx="12"/>
          </p:nvPr>
        </p:nvSpPr>
        <p:spPr/>
        <p:txBody>
          <a:bodyPr/>
          <a:lstStyle/>
          <a:p>
            <a:fld id="{19B51A1E-902D-48AF-9020-955120F399B6}" type="slidenum">
              <a:rPr lang="en-US" noProof="0" smtClean="0"/>
              <a:pPr/>
              <a:t>13</a:t>
            </a:fld>
            <a:endParaRPr lang="en-US" noProof="0" dirty="0"/>
          </a:p>
        </p:txBody>
      </p:sp>
      <p:sp>
        <p:nvSpPr>
          <p:cNvPr id="2" name="Slide Number Placeholder 10">
            <a:extLst>
              <a:ext uri="{FF2B5EF4-FFF2-40B4-BE49-F238E27FC236}">
                <a16:creationId xmlns:a16="http://schemas.microsoft.com/office/drawing/2014/main" id="{CC8EE58F-0DA6-A4F6-ED18-30053C40DCCE}"/>
              </a:ext>
              <a:ext uri="{C183D7F6-B498-43B3-948B-1728B52AA6E4}">
                <adec:decorative xmlns:adec="http://schemas.microsoft.com/office/drawing/2017/decorative" val="1"/>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13</a:t>
            </a:fld>
            <a:endParaRPr lang="en-US" sz="2000" dirty="0">
              <a:solidFill>
                <a:schemeClr val="tx1"/>
              </a:solidFill>
            </a:endParaRPr>
          </a:p>
        </p:txBody>
      </p:sp>
    </p:spTree>
    <p:extLst>
      <p:ext uri="{BB962C8B-B14F-4D97-AF65-F5344CB8AC3E}">
        <p14:creationId xmlns:p14="http://schemas.microsoft.com/office/powerpoint/2010/main" val="2117695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1" y="5789667"/>
            <a:ext cx="11760000" cy="1013684"/>
          </a:xfrm>
          <a:solidFill>
            <a:srgbClr val="3D7E87"/>
          </a:solidFill>
        </p:spPr>
        <p:txBody>
          <a:bodyPr/>
          <a:lstStyle/>
          <a:p>
            <a:r>
              <a:rPr lang="en-US" sz="3200" dirty="0">
                <a:solidFill>
                  <a:schemeClr val="tx1"/>
                </a:solidFill>
                <a:latin typeface="Arial" panose="020B0604020202020204" pitchFamily="34" charset="0"/>
                <a:cs typeface="Arial" panose="020B0604020202020204" pitchFamily="34" charset="0"/>
              </a:rPr>
              <a:t>Thank You</a:t>
            </a:r>
          </a:p>
        </p:txBody>
      </p:sp>
      <p:pic>
        <p:nvPicPr>
          <p:cNvPr id="32" name="Picture Placeholder 31" descr="four pairs of hands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96817"/>
            <a:ext cx="9913371" cy="6804025"/>
          </a:xfrm>
        </p:spPr>
      </p:pic>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solidFill>
            <a:schemeClr val="tx1">
              <a:lumMod val="75000"/>
              <a:lumOff val="25000"/>
            </a:schemeClr>
          </a:solidFill>
        </p:spPr>
        <p:txBody>
          <a:bodyPr/>
          <a:lstStyle/>
          <a:p>
            <a:r>
              <a:rPr lang="en-US" dirty="0">
                <a:latin typeface="Arial" panose="020B0604020202020204" pitchFamily="34" charset="0"/>
                <a:cs typeface="Arial" panose="020B0604020202020204" pitchFamily="34" charset="0"/>
              </a:rPr>
              <a:t>Aneta Mandarino</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85495" y="4006655"/>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solidFill>
            <a:schemeClr val="tx1">
              <a:lumMod val="75000"/>
              <a:lumOff val="25000"/>
            </a:schemeClr>
          </a:solidFill>
        </p:spPr>
        <p:txBody>
          <a:bodyPr/>
          <a:lstStyle/>
          <a:p>
            <a:r>
              <a:rPr lang="en-US" dirty="0">
                <a:latin typeface="Arial" panose="020B0604020202020204" pitchFamily="34" charset="0"/>
                <a:cs typeface="Arial" panose="020B0604020202020204" pitchFamily="34" charset="0"/>
              </a:rPr>
              <a:t>+949 357 4330</a:t>
            </a: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85495" y="435510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solidFill>
            <a:schemeClr val="tx1">
              <a:lumMod val="75000"/>
              <a:lumOff val="25000"/>
            </a:schemeClr>
          </a:solidFill>
        </p:spPr>
        <p:txBody>
          <a:bodyPr/>
          <a:lstStyle/>
          <a:p>
            <a:r>
              <a:rPr lang="en-US" dirty="0">
                <a:latin typeface="Arial" panose="020B0604020202020204" pitchFamily="34" charset="0"/>
                <a:cs typeface="Arial" panose="020B0604020202020204" pitchFamily="34" charset="0"/>
              </a:rPr>
              <a:t>amandarino@sandiego.edu</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85495" y="4703551"/>
            <a:ext cx="218900" cy="218900"/>
          </a:xfrm>
          <a:prstGeom prst="rect">
            <a:avLst/>
          </a:prstGeom>
        </p:spPr>
      </p:pic>
      <p:sp>
        <p:nvSpPr>
          <p:cNvPr id="7" name="Slide Number Placeholder 6">
            <a:extLst>
              <a:ext uri="{FF2B5EF4-FFF2-40B4-BE49-F238E27FC236}">
                <a16:creationId xmlns:a16="http://schemas.microsoft.com/office/drawing/2014/main" id="{E188F782-2FBF-06C5-C55D-789573006CAD}"/>
              </a:ext>
            </a:extLst>
          </p:cNvPr>
          <p:cNvSpPr>
            <a:spLocks noGrp="1"/>
          </p:cNvSpPr>
          <p:nvPr>
            <p:ph type="sldNum" sz="quarter" idx="20"/>
          </p:nvPr>
        </p:nvSpPr>
        <p:spPr/>
        <p:txBody>
          <a:bodyPr/>
          <a:lstStyle/>
          <a:p>
            <a:fld id="{19B51A1E-902D-48AF-9020-955120F399B6}" type="slidenum">
              <a:rPr lang="en-US" noProof="0" smtClean="0"/>
              <a:pPr/>
              <a:t>14</a:t>
            </a:fld>
            <a:endParaRPr lang="en-US" noProof="0" dirty="0"/>
          </a:p>
        </p:txBody>
      </p:sp>
      <p:sp>
        <p:nvSpPr>
          <p:cNvPr id="2" name="Slide Number Placeholder 10">
            <a:extLst>
              <a:ext uri="{FF2B5EF4-FFF2-40B4-BE49-F238E27FC236}">
                <a16:creationId xmlns:a16="http://schemas.microsoft.com/office/drawing/2014/main" id="{946644C0-AF41-27BA-49AC-39718526E6BB}"/>
              </a:ext>
              <a:ext uri="{C183D7F6-B498-43B3-948B-1728B52AA6E4}">
                <adec:decorative xmlns:adec="http://schemas.microsoft.com/office/drawing/2017/decorative" val="1"/>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14</a:t>
            </a:fld>
            <a:endParaRPr lang="en-US" sz="2000" dirty="0">
              <a:solidFill>
                <a:schemeClr val="tx1"/>
              </a:solidFill>
            </a:endParaRPr>
          </a:p>
        </p:txBody>
      </p:sp>
    </p:spTree>
    <p:extLst>
      <p:ext uri="{BB962C8B-B14F-4D97-AF65-F5344CB8AC3E}">
        <p14:creationId xmlns:p14="http://schemas.microsoft.com/office/powerpoint/2010/main" val="41536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6F2E0-9F76-FB22-2262-5AED1A4D2D84}"/>
              </a:ext>
            </a:extLst>
          </p:cNvPr>
          <p:cNvSpPr>
            <a:spLocks noGrp="1"/>
          </p:cNvSpPr>
          <p:nvPr>
            <p:ph type="title"/>
          </p:nvPr>
        </p:nvSpPr>
        <p:spPr>
          <a:xfrm>
            <a:off x="432000" y="54649"/>
            <a:ext cx="11211360" cy="890229"/>
          </a:xfrm>
          <a:solidFill>
            <a:srgbClr val="3D7E87"/>
          </a:solidFill>
        </p:spPr>
        <p:txBody>
          <a:bodyPr/>
          <a:lstStyle/>
          <a:p>
            <a:r>
              <a:rPr lang="en-US" spc="-300" dirty="0">
                <a:solidFill>
                  <a:schemeClr val="tx1"/>
                </a:solidFill>
                <a:latin typeface="Arial" panose="020B0604020202020204" pitchFamily="34" charset="0"/>
                <a:cs typeface="Arial" panose="020B0604020202020204" pitchFamily="34" charset="0"/>
              </a:rPr>
              <a:t>References</a:t>
            </a:r>
          </a:p>
        </p:txBody>
      </p:sp>
      <p:sp>
        <p:nvSpPr>
          <p:cNvPr id="5" name="Text Placeholder 4">
            <a:extLst>
              <a:ext uri="{FF2B5EF4-FFF2-40B4-BE49-F238E27FC236}">
                <a16:creationId xmlns:a16="http://schemas.microsoft.com/office/drawing/2014/main" id="{280ECC35-462F-FF6E-962D-E6C2F8F1F0E2}"/>
              </a:ext>
            </a:extLst>
          </p:cNvPr>
          <p:cNvSpPr>
            <a:spLocks noGrp="1"/>
          </p:cNvSpPr>
          <p:nvPr>
            <p:ph type="body" sz="quarter" idx="14"/>
          </p:nvPr>
        </p:nvSpPr>
        <p:spPr>
          <a:xfrm>
            <a:off x="432000" y="944880"/>
            <a:ext cx="11328000" cy="5858470"/>
          </a:xfrm>
          <a:solidFill>
            <a:srgbClr val="B7DADF"/>
          </a:solidFill>
        </p:spPr>
        <p:txBody>
          <a:bodyPr/>
          <a:lstStyle/>
          <a:p>
            <a:pPr marL="342900" indent="-342900" algn="l">
              <a:buFont typeface="Arial" panose="020B0604020202020204" pitchFamily="34" charset="0"/>
              <a:buChar char="•"/>
            </a:pP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Burgsthaler</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 (n.d.). Equal access: Universal design of instruction. https://www.washington.edu/doit/sites/default/files/atoms/files/EA_Instruction_5_28_20_0.pdf </a:t>
            </a:r>
          </a:p>
          <a:p>
            <a:pPr marL="342900" indent="-342900" algn="l">
              <a:buFont typeface="Arial" panose="020B0604020202020204" pitchFamily="34" charset="0"/>
              <a:buChar char="•"/>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Falcone, K. (2024). Module 3 Introduction. In </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University of San Diego</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https://sandiego.instructure.com/courses/5981/pages/module-3-overview?module_item_id=420505</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Mnicholis</a:t>
            </a:r>
            <a:r>
              <a:rPr lang="en-US" sz="2000" dirty="0">
                <a:solidFill>
                  <a:schemeClr val="tx1"/>
                </a:solidFill>
                <a:latin typeface="Arial" panose="020B0604020202020204" pitchFamily="34" charset="0"/>
                <a:cs typeface="Arial" panose="020B0604020202020204" pitchFamily="34" charset="0"/>
              </a:rPr>
              <a:t>. (2023, December 7). UDL-con: International. Universal Design for Learning Implementation and Research Network. https://udl-irn.org/udl-con-international/ </a:t>
            </a:r>
          </a:p>
          <a:p>
            <a:pPr algn="l"/>
            <a:endParaRPr lang="en-US" sz="1800" dirty="0">
              <a:latin typeface="Arial" panose="020B0604020202020204" pitchFamily="34" charset="0"/>
              <a:cs typeface="Arial" panose="020B0604020202020204" pitchFamily="34" charset="0"/>
            </a:endParaRPr>
          </a:p>
          <a:p>
            <a:endParaRPr lang="en-US" dirty="0"/>
          </a:p>
          <a:p>
            <a:endParaRPr lang="en-US" dirty="0"/>
          </a:p>
        </p:txBody>
      </p:sp>
      <p:sp>
        <p:nvSpPr>
          <p:cNvPr id="6" name="Slide Number Placeholder 5">
            <a:extLst>
              <a:ext uri="{FF2B5EF4-FFF2-40B4-BE49-F238E27FC236}">
                <a16:creationId xmlns:a16="http://schemas.microsoft.com/office/drawing/2014/main" id="{7D28EC49-1428-FF25-A5C9-5D77164DC91B}"/>
              </a:ext>
            </a:extLst>
          </p:cNvPr>
          <p:cNvSpPr>
            <a:spLocks noGrp="1"/>
          </p:cNvSpPr>
          <p:nvPr>
            <p:ph type="sldNum" sz="quarter" idx="13"/>
          </p:nvPr>
        </p:nvSpPr>
        <p:spPr/>
        <p:txBody>
          <a:bodyPr/>
          <a:lstStyle/>
          <a:p>
            <a:fld id="{19B51A1E-902D-48AF-9020-955120F399B6}" type="slidenum">
              <a:rPr lang="en-US" noProof="0" smtClean="0"/>
              <a:pPr/>
              <a:t>15</a:t>
            </a:fld>
            <a:endParaRPr lang="en-US" noProof="0" dirty="0"/>
          </a:p>
        </p:txBody>
      </p:sp>
      <p:sp>
        <p:nvSpPr>
          <p:cNvPr id="2" name="Slide Number Placeholder 10">
            <a:extLst>
              <a:ext uri="{FF2B5EF4-FFF2-40B4-BE49-F238E27FC236}">
                <a16:creationId xmlns:a16="http://schemas.microsoft.com/office/drawing/2014/main" id="{C003625D-2198-7887-B1C3-CCA71A93BBBE}"/>
              </a:ext>
              <a:ext uri="{C183D7F6-B498-43B3-948B-1728B52AA6E4}">
                <adec:decorative xmlns:adec="http://schemas.microsoft.com/office/drawing/2017/decorative" val="1"/>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15</a:t>
            </a:fld>
            <a:endParaRPr lang="en-US" sz="2000" dirty="0">
              <a:solidFill>
                <a:schemeClr val="tx1"/>
              </a:solidFill>
            </a:endParaRPr>
          </a:p>
        </p:txBody>
      </p:sp>
    </p:spTree>
    <p:extLst>
      <p:ext uri="{BB962C8B-B14F-4D97-AF65-F5344CB8AC3E}">
        <p14:creationId xmlns:p14="http://schemas.microsoft.com/office/powerpoint/2010/main" val="115987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 y="276225"/>
            <a:ext cx="12192000" cy="1358899"/>
          </a:xfrm>
          <a:solidFill>
            <a:srgbClr val="3D7E87"/>
          </a:solidFill>
        </p:spPr>
        <p:txBody>
          <a:bodyPr/>
          <a:lstStyle/>
          <a:p>
            <a:r>
              <a:rPr lang="en-US" sz="3200" dirty="0">
                <a:solidFill>
                  <a:schemeClr val="tx1"/>
                </a:solidFill>
                <a:latin typeface="Arial"/>
                <a:cs typeface="Arial"/>
              </a:rPr>
              <a:t>Key Focus Points</a:t>
            </a:r>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6991350" y="1635124"/>
            <a:ext cx="5200650" cy="5127626"/>
          </a:xfrm>
        </p:spPr>
      </p:pic>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101601" y="2541907"/>
            <a:ext cx="6788149" cy="3547744"/>
          </a:xfrm>
        </p:spPr>
        <p:txBody>
          <a:bodyPr/>
          <a:lstStyle/>
          <a:p>
            <a:pPr marL="0" indent="0" algn="just">
              <a:buNone/>
            </a:pPr>
            <a:r>
              <a:rPr lang="en-US" sz="3000" dirty="0">
                <a:solidFill>
                  <a:schemeClr val="tx1"/>
                </a:solidFill>
                <a:latin typeface="Arial Black" panose="020B0A04020102020204" pitchFamily="34" charset="0"/>
              </a:rPr>
              <a:t>Terminology:</a:t>
            </a:r>
          </a:p>
          <a:p>
            <a:pPr algn="just"/>
            <a:r>
              <a:rPr lang="en-US" sz="2800" dirty="0">
                <a:solidFill>
                  <a:schemeClr val="tx1"/>
                </a:solidFill>
                <a:latin typeface="Arial" panose="020B0604020202020204" pitchFamily="34" charset="0"/>
                <a:cs typeface="Arial" panose="020B0604020202020204" pitchFamily="34" charset="0"/>
              </a:rPr>
              <a:t>Universal Design (UD)</a:t>
            </a:r>
          </a:p>
          <a:p>
            <a:pPr algn="just"/>
            <a:r>
              <a:rPr lang="en-US" sz="2800" dirty="0">
                <a:solidFill>
                  <a:schemeClr val="tx1"/>
                </a:solidFill>
                <a:latin typeface="Arial" panose="020B0604020202020204" pitchFamily="34" charset="0"/>
                <a:cs typeface="Arial" panose="020B0604020202020204" pitchFamily="34" charset="0"/>
              </a:rPr>
              <a:t>Universal Design for Learning (UDL)</a:t>
            </a:r>
          </a:p>
          <a:p>
            <a:pPr algn="just"/>
            <a:r>
              <a:rPr lang="en-US" sz="2800" dirty="0">
                <a:solidFill>
                  <a:schemeClr val="tx1"/>
                </a:solidFill>
                <a:latin typeface="Arial" panose="020B0604020202020204" pitchFamily="34" charset="0"/>
                <a:cs typeface="Arial" panose="020B0604020202020204" pitchFamily="34" charset="0"/>
              </a:rPr>
              <a:t>Universal Design for Instruction (UDI)</a:t>
            </a:r>
          </a:p>
          <a:p>
            <a:pPr algn="just"/>
            <a:r>
              <a:rPr lang="en-US" sz="2800" dirty="0">
                <a:solidFill>
                  <a:schemeClr val="tx1"/>
                </a:solidFill>
                <a:latin typeface="Arial" panose="020B0604020202020204" pitchFamily="34" charset="0"/>
                <a:cs typeface="Arial" panose="020B0604020202020204" pitchFamily="34" charset="0"/>
              </a:rPr>
              <a:t>What are the similarities between UD, UDL, and UDI?</a:t>
            </a:r>
          </a:p>
          <a:p>
            <a:pPr algn="just"/>
            <a:r>
              <a:rPr lang="en-US" sz="2800" dirty="0">
                <a:solidFill>
                  <a:schemeClr val="tx1"/>
                </a:solidFill>
                <a:latin typeface="Arial" panose="020B0604020202020204" pitchFamily="34" charset="0"/>
                <a:cs typeface="Arial" panose="020B0604020202020204" pitchFamily="34" charset="0"/>
              </a:rPr>
              <a:t>What are the differences between UD, UDL, and UDI?</a:t>
            </a:r>
          </a:p>
        </p:txBody>
      </p:sp>
      <p:sp>
        <p:nvSpPr>
          <p:cNvPr id="11" name="Slide Number Placeholder 10">
            <a:extLst>
              <a:ext uri="{FF2B5EF4-FFF2-40B4-BE49-F238E27FC236}">
                <a16:creationId xmlns:a16="http://schemas.microsoft.com/office/drawing/2014/main" id="{578C42AA-B195-3C96-2B72-B7248B594B92}"/>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3" name="Slide Number Placeholder 10">
            <a:extLst>
              <a:ext uri="{FF2B5EF4-FFF2-40B4-BE49-F238E27FC236}">
                <a16:creationId xmlns:a16="http://schemas.microsoft.com/office/drawing/2014/main" id="{A692381C-B0F4-36F4-FE35-72A2AC8E4B5A}"/>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vert="horz" lIns="0" tIns="0" rIns="0" bIns="0" rtlCol="0" anchor="ct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2</a:t>
            </a:fld>
            <a:endParaRPr lang="en-US" sz="2000" dirty="0">
              <a:solidFill>
                <a:schemeClr val="tx1"/>
              </a:solidFill>
            </a:endParaRPr>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DA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D4348-A3BC-7BA3-438C-682D3D93CEE5}"/>
              </a:ext>
            </a:extLst>
          </p:cNvPr>
          <p:cNvSpPr>
            <a:spLocks noGrp="1"/>
          </p:cNvSpPr>
          <p:nvPr>
            <p:ph type="title"/>
          </p:nvPr>
        </p:nvSpPr>
        <p:spPr>
          <a:xfrm>
            <a:off x="9156700" y="-82612"/>
            <a:ext cx="2952750" cy="792015"/>
          </a:xfrm>
        </p:spPr>
        <p:txBody>
          <a:bodyPr/>
          <a:lstStyle/>
          <a:p>
            <a:pPr algn="just"/>
            <a:r>
              <a:rPr lang="en-US" spc="-300" dirty="0">
                <a:solidFill>
                  <a:schemeClr val="tx1"/>
                </a:solidFill>
                <a:latin typeface="Arial" panose="020B0604020202020204" pitchFamily="34" charset="0"/>
                <a:cs typeface="Arial" panose="020B0604020202020204" pitchFamily="34" charset="0"/>
              </a:rPr>
              <a:t>Universal Design</a:t>
            </a:r>
          </a:p>
        </p:txBody>
      </p:sp>
      <p:sp>
        <p:nvSpPr>
          <p:cNvPr id="8" name="Text Placeholder 4">
            <a:extLst>
              <a:ext uri="{FF2B5EF4-FFF2-40B4-BE49-F238E27FC236}">
                <a16:creationId xmlns:a16="http://schemas.microsoft.com/office/drawing/2014/main" id="{68224F9C-0E82-0C4F-D0E8-AD49C5C655E4}"/>
              </a:ext>
            </a:extLst>
          </p:cNvPr>
          <p:cNvSpPr txBox="1">
            <a:spLocks/>
          </p:cNvSpPr>
          <p:nvPr/>
        </p:nvSpPr>
        <p:spPr>
          <a:xfrm>
            <a:off x="101600" y="709404"/>
            <a:ext cx="12090400" cy="1325415"/>
          </a:xfrm>
          <a:prstGeom prst="rect">
            <a:avLst/>
          </a:prstGeom>
          <a:solidFill>
            <a:srgbClr val="3D7E87"/>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b="1" dirty="0">
                <a:solidFill>
                  <a:schemeClr val="bg1"/>
                </a:solidFill>
                <a:latin typeface="Arial" panose="020B0604020202020204" pitchFamily="34" charset="0"/>
                <a:cs typeface="Arial" panose="020B0604020202020204" pitchFamily="34" charset="0"/>
              </a:rPr>
              <a:t>Definition </a:t>
            </a:r>
          </a:p>
          <a:p>
            <a:r>
              <a:rPr lang="en-US" sz="2800" b="1" i="0" dirty="0">
                <a:solidFill>
                  <a:schemeClr val="tx1"/>
                </a:solidFill>
                <a:effectLst/>
                <a:latin typeface="Arial" panose="020B0604020202020204" pitchFamily="34" charset="0"/>
                <a:cs typeface="Arial" panose="020B0604020202020204" pitchFamily="34" charset="0"/>
              </a:rPr>
              <a:t>“The design of products and environments to be usable to the greatest extent possible by people of all ages and abilities”.</a:t>
            </a:r>
            <a:endParaRPr lang="en-US" sz="2800" b="1" dirty="0">
              <a:solidFill>
                <a:schemeClr val="tx1"/>
              </a:solidFill>
              <a:latin typeface="Arial" panose="020B0604020202020204" pitchFamily="34" charset="0"/>
              <a:cs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47F356EE-8686-4D2E-2058-433F072A3F26}"/>
              </a:ext>
            </a:extLst>
          </p:cNvPr>
          <p:cNvSpPr>
            <a:spLocks noGrp="1"/>
          </p:cNvSpPr>
          <p:nvPr>
            <p:ph type="body" sz="half" idx="2"/>
          </p:nvPr>
        </p:nvSpPr>
        <p:spPr>
          <a:xfrm>
            <a:off x="275502" y="2113474"/>
            <a:ext cx="6202299" cy="4689875"/>
          </a:xfrm>
        </p:spPr>
        <p:txBody>
          <a:bodyPr/>
          <a:lstStyle/>
          <a:p>
            <a:pPr marL="0" indent="0">
              <a:buNone/>
            </a:pPr>
            <a:r>
              <a:rPr lang="en-US" sz="2800" b="1" dirty="0">
                <a:solidFill>
                  <a:schemeClr val="bg1"/>
                </a:solidFill>
                <a:latin typeface="Arial" panose="020B0604020202020204" pitchFamily="34" charset="0"/>
                <a:cs typeface="Arial" panose="020B0604020202020204" pitchFamily="34" charset="0"/>
              </a:rPr>
              <a:t>What are UD principles?</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Equitable use.</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Flexibility in use.</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Simple and intuitive use.</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Perceptible information.</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Tolerance for error.</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Low physical effort.</a:t>
            </a:r>
          </a:p>
          <a:p>
            <a:pPr marL="342900" indent="-342900">
              <a:buFont typeface="+mj-lt"/>
              <a:buAutoNum type="arabicPeriod"/>
            </a:pPr>
            <a:r>
              <a:rPr lang="en-US" sz="2800" dirty="0">
                <a:solidFill>
                  <a:schemeClr val="tx1"/>
                </a:solidFill>
                <a:latin typeface="Arial" panose="020B0604020202020204" pitchFamily="34" charset="0"/>
                <a:cs typeface="Arial" panose="020B0604020202020204" pitchFamily="34" charset="0"/>
              </a:rPr>
              <a:t>Size and space for approach and use.</a:t>
            </a:r>
          </a:p>
          <a:p>
            <a:endParaRPr lang="en-US" dirty="0"/>
          </a:p>
        </p:txBody>
      </p:sp>
      <p:pic>
        <p:nvPicPr>
          <p:cNvPr id="7" name="Picture Placeholder 6" descr="A set of 4 triangles combined to create a single large triangle. The first triangle, which is located in the middle, reads Universal Design. Above it, there is a second triangle that reads Usable. On the bottom right, there is a third triangle that reads Inclusive.  The fourth triangle located on the bottom left, reads Accessible.">
            <a:extLst>
              <a:ext uri="{FF2B5EF4-FFF2-40B4-BE49-F238E27FC236}">
                <a16:creationId xmlns:a16="http://schemas.microsoft.com/office/drawing/2014/main" id="{1E943389-43AE-E333-2CA0-61E1720F334B}"/>
              </a:ext>
            </a:extLst>
          </p:cNvPr>
          <p:cNvPicPr>
            <a:picLocks noGrp="1" noChangeAspect="1"/>
          </p:cNvPicPr>
          <p:nvPr>
            <p:ph type="pic" idx="1"/>
          </p:nvPr>
        </p:nvPicPr>
        <p:blipFill>
          <a:blip r:embed="rId2"/>
          <a:srcRect t="7578" b="7578"/>
          <a:stretch>
            <a:fillRect/>
          </a:stretch>
        </p:blipFill>
        <p:spPr>
          <a:xfrm>
            <a:off x="6391274" y="1985721"/>
            <a:ext cx="5800726" cy="4817629"/>
          </a:xfrm>
          <a:prstGeom prst="rect">
            <a:avLst/>
          </a:prstGeom>
          <a:noFill/>
        </p:spPr>
      </p:pic>
      <p:sp>
        <p:nvSpPr>
          <p:cNvPr id="4" name="Slide Number Placeholder 3">
            <a:extLst>
              <a:ext uri="{FF2B5EF4-FFF2-40B4-BE49-F238E27FC236}">
                <a16:creationId xmlns:a16="http://schemas.microsoft.com/office/drawing/2014/main" id="{90EAFBAB-14B9-AF6C-D30B-798F6A119662}"/>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
        <p:nvSpPr>
          <p:cNvPr id="3" name="Slide Number Placeholder 10">
            <a:extLst>
              <a:ext uri="{FF2B5EF4-FFF2-40B4-BE49-F238E27FC236}">
                <a16:creationId xmlns:a16="http://schemas.microsoft.com/office/drawing/2014/main" id="{198B6559-3253-6EF5-74A9-6B97B8743C8B}"/>
              </a:ext>
              <a:ext uri="{C183D7F6-B498-43B3-948B-1728B52AA6E4}">
                <adec:decorative xmlns:adec="http://schemas.microsoft.com/office/drawing/2017/decorative" val="1"/>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vert="horz" lIns="0" tIns="0" rIns="0" bIns="0" rtlCol="0" anchor="ct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3</a:t>
            </a:fld>
            <a:endParaRPr lang="en-US" sz="2000" dirty="0">
              <a:solidFill>
                <a:schemeClr val="tx1"/>
              </a:solidFill>
            </a:endParaRPr>
          </a:p>
        </p:txBody>
      </p:sp>
    </p:spTree>
    <p:extLst>
      <p:ext uri="{BB962C8B-B14F-4D97-AF65-F5344CB8AC3E}">
        <p14:creationId xmlns:p14="http://schemas.microsoft.com/office/powerpoint/2010/main" val="33483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432000" y="432000"/>
            <a:ext cx="11340000" cy="432000"/>
          </a:xfrm>
          <a:solidFill>
            <a:srgbClr val="3D7E87"/>
          </a:solidFill>
        </p:spPr>
        <p:txBody>
          <a:bodyPr vert="horz" lIns="0" tIns="0" rIns="0" bIns="0" rtlCol="0" anchor="ctr">
            <a:noAutofit/>
          </a:bodyPr>
          <a:lstStyle/>
          <a:p>
            <a:r>
              <a:rPr lang="en-US" b="1" kern="1200" spc="-150" dirty="0">
                <a:solidFill>
                  <a:schemeClr val="tx1"/>
                </a:solidFill>
                <a:latin typeface="Arial" panose="020B0604020202020204" pitchFamily="34" charset="0"/>
                <a:cs typeface="Arial" panose="020B0604020202020204" pitchFamily="34" charset="0"/>
              </a:rPr>
              <a:t>Universal Design for Learning </a:t>
            </a:r>
            <a:r>
              <a:rPr lang="en-US" dirty="0">
                <a:solidFill>
                  <a:schemeClr val="tx1"/>
                </a:solidFill>
                <a:latin typeface="Arial" panose="020B0604020202020204" pitchFamily="34" charset="0"/>
                <a:cs typeface="Arial" panose="020B0604020202020204" pitchFamily="34" charset="0"/>
              </a:rPr>
              <a:t>Definition </a:t>
            </a:r>
            <a:r>
              <a:rPr lang="en-US" b="1" kern="1200" spc="-150" dirty="0">
                <a:solidFill>
                  <a:schemeClr val="tx1"/>
                </a:solidFill>
                <a:latin typeface="Arial" panose="020B0604020202020204" pitchFamily="34" charset="0"/>
                <a:cs typeface="Arial" panose="020B0604020202020204" pitchFamily="34" charset="0"/>
              </a:rPr>
              <a:t>(UDL)</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sz="half" idx="2"/>
          </p:nvPr>
        </p:nvSpPr>
        <p:spPr>
          <a:xfrm>
            <a:off x="432000" y="1402368"/>
            <a:ext cx="5892086" cy="4787295"/>
          </a:xfrm>
        </p:spPr>
        <p:txBody>
          <a:bodyPr vert="horz" lIns="0" tIns="0" rIns="0" bIns="0" rtlCol="0">
            <a:noAutofit/>
          </a:bodyPr>
          <a:lstStyle/>
          <a:p>
            <a:pPr algn="l">
              <a:lnSpc>
                <a:spcPct val="110000"/>
              </a:lnSpc>
            </a:pPr>
            <a:r>
              <a:rPr lang="en-US" sz="28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US" sz="2800" u="none" strike="noStrike" dirty="0">
                <a:solidFill>
                  <a:schemeClr val="tx1"/>
                </a:solidFill>
                <a:effectLst/>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Universal Design for Learning (UDL)</a:t>
            </a:r>
            <a:r>
              <a:rPr lang="en-US" sz="2800" dirty="0">
                <a:solidFill>
                  <a:schemeClr val="tx1"/>
                </a:solidFill>
                <a:effectLst/>
                <a:latin typeface="Arial" panose="020B0604020202020204" pitchFamily="34" charset="0"/>
                <a:ea typeface="Aptos" panose="020B0004020202020204" pitchFamily="34" charset="0"/>
                <a:cs typeface="Arial" panose="020B0604020202020204" pitchFamily="34" charset="0"/>
              </a:rPr>
              <a:t> is a framework for addressing the educational needs of diverse and variable learners in many settings across many stages of life. It is a means to eradicate persistent inequities in education, informed by the educators who use it and their students”. (</a:t>
            </a:r>
            <a:r>
              <a:rPr lang="en-US" sz="28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Mnicholis</a:t>
            </a:r>
            <a:r>
              <a:rPr lang="en-US" sz="2800" dirty="0">
                <a:solidFill>
                  <a:schemeClr val="tx1"/>
                </a:solidFill>
                <a:effectLst/>
                <a:latin typeface="Arial" panose="020B0604020202020204" pitchFamily="34" charset="0"/>
                <a:ea typeface="Aptos" panose="020B0004020202020204" pitchFamily="34" charset="0"/>
                <a:cs typeface="Arial" panose="020B0604020202020204" pitchFamily="34" charset="0"/>
              </a:rPr>
              <a:t>, 2023)</a:t>
            </a:r>
          </a:p>
        </p:txBody>
      </p:sp>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l="16041"/>
          <a:stretch/>
        </p:blipFill>
        <p:spPr>
          <a:xfrm>
            <a:off x="6324086" y="2050181"/>
            <a:ext cx="5867914" cy="4787296"/>
          </a:xfrm>
          <a:noFill/>
        </p:spPr>
      </p:pic>
      <p:sp>
        <p:nvSpPr>
          <p:cNvPr id="2" name="Slide Number Placeholder 1">
            <a:extLst>
              <a:ext uri="{FF2B5EF4-FFF2-40B4-BE49-F238E27FC236}">
                <a16:creationId xmlns:a16="http://schemas.microsoft.com/office/drawing/2014/main" id="{98CB3D00-0D41-5A9D-5944-C298CEA9E4BF}"/>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a:spcAft>
                <a:spcPts val="600"/>
              </a:spcAft>
            </a:pPr>
            <a:fld id="{19B51A1E-902D-48AF-9020-955120F399B6}" type="slidenum">
              <a:rPr lang="en-US" smtClean="0"/>
              <a:pPr>
                <a:spcAft>
                  <a:spcPts val="600"/>
                </a:spcAft>
              </a:pPr>
              <a:t>4</a:t>
            </a:fld>
            <a:endParaRPr lang="en-US" dirty="0"/>
          </a:p>
        </p:txBody>
      </p:sp>
    </p:spTree>
    <p:extLst>
      <p:ext uri="{BB962C8B-B14F-4D97-AF65-F5344CB8AC3E}">
        <p14:creationId xmlns:p14="http://schemas.microsoft.com/office/powerpoint/2010/main" val="40916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7DA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8E57-C659-972D-7901-1D6A1F314DD8}"/>
              </a:ext>
            </a:extLst>
          </p:cNvPr>
          <p:cNvSpPr>
            <a:spLocks noGrp="1"/>
          </p:cNvSpPr>
          <p:nvPr>
            <p:ph type="title"/>
          </p:nvPr>
        </p:nvSpPr>
        <p:spPr>
          <a:solidFill>
            <a:srgbClr val="3D7E87"/>
          </a:solidFill>
        </p:spPr>
        <p:txBody>
          <a:bodyPr/>
          <a:lstStyle/>
          <a:p>
            <a:r>
              <a:rPr lang="en-US" dirty="0">
                <a:solidFill>
                  <a:schemeClr val="tx1"/>
                </a:solidFill>
                <a:latin typeface="Arial" panose="020B0604020202020204" pitchFamily="34" charset="0"/>
                <a:cs typeface="Arial" panose="020B0604020202020204" pitchFamily="34" charset="0"/>
              </a:rPr>
              <a:t>Universal Design for Learning Principles (UDL)</a:t>
            </a:r>
            <a:endParaRPr lang="en-US" dirty="0"/>
          </a:p>
        </p:txBody>
      </p:sp>
      <p:sp>
        <p:nvSpPr>
          <p:cNvPr id="4" name="Content Placeholder 3">
            <a:extLst>
              <a:ext uri="{FF2B5EF4-FFF2-40B4-BE49-F238E27FC236}">
                <a16:creationId xmlns:a16="http://schemas.microsoft.com/office/drawing/2014/main" id="{67E5005D-9389-2479-0DA6-7A46F777E95B}"/>
              </a:ext>
            </a:extLst>
          </p:cNvPr>
          <p:cNvSpPr>
            <a:spLocks noGrp="1"/>
          </p:cNvSpPr>
          <p:nvPr>
            <p:ph idx="1"/>
          </p:nvPr>
        </p:nvSpPr>
        <p:spPr>
          <a:xfrm>
            <a:off x="432000" y="1512000"/>
            <a:ext cx="3600000" cy="2295912"/>
          </a:xfrm>
        </p:spPr>
        <p:txBody>
          <a:bodyPr/>
          <a:lstStyle/>
          <a:p>
            <a:pPr marL="0" indent="0">
              <a:buNone/>
            </a:pPr>
            <a:r>
              <a:rPr lang="en-US" sz="2800" b="1" dirty="0">
                <a:solidFill>
                  <a:schemeClr val="tx1"/>
                </a:solidFill>
                <a:latin typeface="Arial Black" panose="020B0A04020102020204" pitchFamily="34" charset="0"/>
              </a:rPr>
              <a:t>Engagement </a:t>
            </a:r>
          </a:p>
          <a:p>
            <a:pPr marL="0" indent="0">
              <a:buNone/>
            </a:pPr>
            <a:endParaRPr lang="en-US" sz="2400" b="1" dirty="0">
              <a:solidFill>
                <a:schemeClr val="tx1"/>
              </a:solidFill>
              <a:latin typeface="Arial Black" panose="020B0A040201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Recruiting Interest</a:t>
            </a:r>
          </a:p>
          <a:p>
            <a:pPr marL="0" indent="0">
              <a:buNone/>
            </a:pPr>
            <a:r>
              <a:rPr lang="en-US" sz="2800" dirty="0">
                <a:solidFill>
                  <a:schemeClr val="tx1"/>
                </a:solidFill>
                <a:latin typeface="Arial" panose="020B0604020202020204" pitchFamily="34" charset="0"/>
                <a:cs typeface="Arial" panose="020B0604020202020204" pitchFamily="34" charset="0"/>
              </a:rPr>
              <a:t>Sustaining Effort &amp; Persistence</a:t>
            </a:r>
          </a:p>
          <a:p>
            <a:endParaRPr lang="en-US" dirty="0"/>
          </a:p>
        </p:txBody>
      </p:sp>
      <p:sp>
        <p:nvSpPr>
          <p:cNvPr id="5" name="Text Placeholder 4">
            <a:extLst>
              <a:ext uri="{FF2B5EF4-FFF2-40B4-BE49-F238E27FC236}">
                <a16:creationId xmlns:a16="http://schemas.microsoft.com/office/drawing/2014/main" id="{9D7C43BD-F97F-34D6-0525-DF0059D80AA2}"/>
              </a:ext>
            </a:extLst>
          </p:cNvPr>
          <p:cNvSpPr>
            <a:spLocks noGrp="1"/>
          </p:cNvSpPr>
          <p:nvPr>
            <p:ph type="body" sz="quarter" idx="12"/>
          </p:nvPr>
        </p:nvSpPr>
        <p:spPr>
          <a:xfrm>
            <a:off x="4301550" y="1511476"/>
            <a:ext cx="3600450" cy="2295913"/>
          </a:xfrm>
        </p:spPr>
        <p:txBody>
          <a:bodyPr/>
          <a:lstStyle/>
          <a:p>
            <a:pPr marL="0" indent="0">
              <a:buNone/>
            </a:pPr>
            <a:r>
              <a:rPr lang="en-US" sz="2800" b="1" dirty="0">
                <a:solidFill>
                  <a:schemeClr val="tx1"/>
                </a:solidFill>
                <a:latin typeface="Arial Black" panose="020B0A04020102020204" pitchFamily="34" charset="0"/>
              </a:rPr>
              <a:t>Representation</a:t>
            </a:r>
          </a:p>
          <a:p>
            <a:endParaRPr lang="en-US" sz="2800"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Perception</a:t>
            </a:r>
          </a:p>
          <a:p>
            <a:pPr marL="0" indent="0">
              <a:buNone/>
            </a:pPr>
            <a:r>
              <a:rPr lang="en-US" sz="2800" dirty="0">
                <a:solidFill>
                  <a:schemeClr val="tx1"/>
                </a:solidFill>
                <a:latin typeface="Arial" panose="020B0604020202020204" pitchFamily="34" charset="0"/>
                <a:cs typeface="Arial" panose="020B0604020202020204" pitchFamily="34" charset="0"/>
              </a:rPr>
              <a:t>Language &amp; Symbols</a:t>
            </a:r>
          </a:p>
          <a:p>
            <a:pPr marL="0" indent="0">
              <a:buNone/>
            </a:pPr>
            <a:r>
              <a:rPr lang="en-US" sz="2800" dirty="0">
                <a:solidFill>
                  <a:schemeClr val="tx1"/>
                </a:solidFill>
                <a:latin typeface="Arial" panose="020B0604020202020204" pitchFamily="34" charset="0"/>
                <a:cs typeface="Arial" panose="020B0604020202020204" pitchFamily="34" charset="0"/>
              </a:rPr>
              <a:t>Comprehension</a:t>
            </a:r>
          </a:p>
          <a:p>
            <a:endParaRPr lang="en-US" dirty="0"/>
          </a:p>
        </p:txBody>
      </p:sp>
      <p:sp>
        <p:nvSpPr>
          <p:cNvPr id="6" name="Text Placeholder 5">
            <a:extLst>
              <a:ext uri="{FF2B5EF4-FFF2-40B4-BE49-F238E27FC236}">
                <a16:creationId xmlns:a16="http://schemas.microsoft.com/office/drawing/2014/main" id="{5C375534-6FB1-2BE6-C7CD-B51796012CAE}"/>
              </a:ext>
            </a:extLst>
          </p:cNvPr>
          <p:cNvSpPr>
            <a:spLocks noGrp="1"/>
          </p:cNvSpPr>
          <p:nvPr>
            <p:ph type="body" sz="quarter" idx="13"/>
          </p:nvPr>
        </p:nvSpPr>
        <p:spPr>
          <a:xfrm>
            <a:off x="8171550" y="1511474"/>
            <a:ext cx="3600450" cy="3454225"/>
          </a:xfrm>
        </p:spPr>
        <p:txBody>
          <a:bodyPr/>
          <a:lstStyle/>
          <a:p>
            <a:pPr marL="0" indent="0">
              <a:buNone/>
            </a:pPr>
            <a:r>
              <a:rPr lang="en-US" sz="2800" b="1" dirty="0">
                <a:solidFill>
                  <a:schemeClr val="tx1"/>
                </a:solidFill>
                <a:latin typeface="Arial Black" panose="020B0A04020102020204" pitchFamily="34" charset="0"/>
              </a:rPr>
              <a:t>Action &amp; Expression</a:t>
            </a:r>
          </a:p>
          <a:p>
            <a:endParaRPr lang="en-US" sz="3600" b="1" dirty="0">
              <a:solidFill>
                <a:schemeClr val="tx1"/>
              </a:solidFill>
            </a:endParaRPr>
          </a:p>
          <a:p>
            <a:pPr marL="0" indent="0">
              <a:buNone/>
            </a:pPr>
            <a:r>
              <a:rPr lang="en-US" sz="2800" dirty="0">
                <a:solidFill>
                  <a:schemeClr val="tx1"/>
                </a:solidFill>
                <a:latin typeface="Arial" panose="020B0604020202020204" pitchFamily="34" charset="0"/>
                <a:cs typeface="Arial" panose="020B0604020202020204" pitchFamily="34" charset="0"/>
              </a:rPr>
              <a:t>Physical Action</a:t>
            </a:r>
          </a:p>
          <a:p>
            <a:pPr marL="0" indent="0">
              <a:buNone/>
            </a:pPr>
            <a:r>
              <a:rPr lang="en-US" sz="2800" dirty="0">
                <a:solidFill>
                  <a:schemeClr val="tx1"/>
                </a:solidFill>
                <a:latin typeface="Arial" panose="020B0604020202020204" pitchFamily="34" charset="0"/>
                <a:cs typeface="Arial" panose="020B0604020202020204" pitchFamily="34" charset="0"/>
              </a:rPr>
              <a:t>Expression &amp; Communication</a:t>
            </a:r>
          </a:p>
          <a:p>
            <a:pPr marL="0" indent="0">
              <a:buNone/>
            </a:pPr>
            <a:r>
              <a:rPr lang="en-US" sz="2800" dirty="0">
                <a:solidFill>
                  <a:schemeClr val="tx1"/>
                </a:solidFill>
                <a:latin typeface="Arial" panose="020B0604020202020204" pitchFamily="34" charset="0"/>
                <a:cs typeface="Arial" panose="020B0604020202020204" pitchFamily="34" charset="0"/>
              </a:rPr>
              <a:t>Executive Function</a:t>
            </a:r>
          </a:p>
          <a:p>
            <a:endParaRPr lang="en-US" dirty="0"/>
          </a:p>
        </p:txBody>
      </p:sp>
      <p:pic>
        <p:nvPicPr>
          <p:cNvPr id="8" name="Picture 7" descr="A close up circle with the word guidelines in the middle.">
            <a:extLst>
              <a:ext uri="{FF2B5EF4-FFF2-40B4-BE49-F238E27FC236}">
                <a16:creationId xmlns:a16="http://schemas.microsoft.com/office/drawing/2014/main" id="{CCC9A4DE-72B0-C39D-9F44-5EABC1CA498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21880" y="5502601"/>
            <a:ext cx="1938120" cy="1300750"/>
          </a:xfrm>
          <a:prstGeom prst="rect">
            <a:avLst/>
          </a:prstGeom>
        </p:spPr>
      </p:pic>
      <p:sp>
        <p:nvSpPr>
          <p:cNvPr id="9" name="Slide Number Placeholder 10">
            <a:extLst>
              <a:ext uri="{FF2B5EF4-FFF2-40B4-BE49-F238E27FC236}">
                <a16:creationId xmlns:a16="http://schemas.microsoft.com/office/drawing/2014/main" id="{5DEDD11D-DEEB-563B-123D-C8737DA537F5}"/>
              </a:ext>
              <a:ext uri="{C183D7F6-B498-43B3-948B-1728B52AA6E4}">
                <adec:decorative xmlns:adec="http://schemas.microsoft.com/office/drawing/2017/decorative" val="0"/>
              </a:ext>
            </a:extLst>
          </p:cNvPr>
          <p:cNvSpPr txBox="1">
            <a:spLocks/>
          </p:cNvSpPr>
          <p:nvPr/>
        </p:nvSpPr>
        <p:spPr>
          <a:xfrm>
            <a:off x="11760000" y="6371350"/>
            <a:ext cx="432000" cy="432000"/>
          </a:xfrm>
          <a:prstGeom prst="rect">
            <a:avLst/>
          </a:prstGeom>
          <a:ln w="12700" cap="flat" cmpd="sng" algn="ctr">
            <a:solidFill>
              <a:schemeClr val="tx1"/>
            </a:solidFill>
            <a:prstDash val="solid"/>
            <a:miter lim="800000"/>
          </a:ln>
        </p:spPr>
        <p:style>
          <a:lnRef idx="2">
            <a:schemeClr val="accent1"/>
          </a:lnRef>
          <a:fillRef idx="1">
            <a:schemeClr val="lt1"/>
          </a:fillRef>
          <a:effectRef idx="0">
            <a:schemeClr val="accent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fld id="{19B51A1E-902D-48AF-9020-955120F399B6}" type="slidenum">
              <a:rPr lang="en-US" sz="2000" smtClean="0">
                <a:solidFill>
                  <a:schemeClr val="tx1"/>
                </a:solidFill>
              </a:rPr>
              <a:pPr/>
              <a:t>5</a:t>
            </a:fld>
            <a:endParaRPr lang="en-US" sz="2000" dirty="0">
              <a:solidFill>
                <a:schemeClr val="tx1"/>
              </a:solidFill>
            </a:endParaRPr>
          </a:p>
        </p:txBody>
      </p:sp>
    </p:spTree>
    <p:extLst>
      <p:ext uri="{BB962C8B-B14F-4D97-AF65-F5344CB8AC3E}">
        <p14:creationId xmlns:p14="http://schemas.microsoft.com/office/powerpoint/2010/main" val="3086382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7E87"/>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99712B-8C71-08FC-C0A6-4523B4B7E097}"/>
              </a:ext>
            </a:extLst>
          </p:cNvPr>
          <p:cNvSpPr>
            <a:spLocks noGrp="1"/>
          </p:cNvSpPr>
          <p:nvPr>
            <p:ph type="sldNum" sz="quarter" idx="13"/>
          </p:nvPr>
        </p:nvSpPr>
        <p:spPr/>
        <p:txBody>
          <a:bodyPr/>
          <a:lstStyle/>
          <a:p>
            <a:fld id="{19B51A1E-902D-48AF-9020-955120F399B6}" type="slidenum">
              <a:rPr lang="en-US" noProof="0" smtClean="0"/>
              <a:pPr/>
              <a:t>6</a:t>
            </a:fld>
            <a:endParaRPr lang="en-US" noProof="0" dirty="0"/>
          </a:p>
        </p:txBody>
      </p:sp>
      <p:sp>
        <p:nvSpPr>
          <p:cNvPr id="3" name="Title 2">
            <a:extLst>
              <a:ext uri="{FF2B5EF4-FFF2-40B4-BE49-F238E27FC236}">
                <a16:creationId xmlns:a16="http://schemas.microsoft.com/office/drawing/2014/main" id="{3501019F-D273-C7D1-B0B5-3C7740694F13}"/>
              </a:ext>
            </a:extLst>
          </p:cNvPr>
          <p:cNvSpPr>
            <a:spLocks noGrp="1"/>
          </p:cNvSpPr>
          <p:nvPr>
            <p:ph type="title"/>
          </p:nvPr>
        </p:nvSpPr>
        <p:spPr>
          <a:xfrm>
            <a:off x="0" y="432000"/>
            <a:ext cx="11760000" cy="432000"/>
          </a:xfrm>
          <a:solidFill>
            <a:schemeClr val="bg1"/>
          </a:solidFill>
        </p:spPr>
        <p:txBody>
          <a:bodyPr/>
          <a:lstStyle/>
          <a:p>
            <a:r>
              <a:rPr lang="en-US" dirty="0">
                <a:solidFill>
                  <a:srgbClr val="000000"/>
                </a:solidFill>
                <a:latin typeface="Arial" panose="020B0604020202020204" pitchFamily="34" charset="0"/>
                <a:cs typeface="Arial" panose="020B0604020202020204" pitchFamily="34" charset="0"/>
              </a:rPr>
              <a:t>Universal Design for </a:t>
            </a:r>
            <a:r>
              <a:rPr lang="en-US" kern="1200" dirty="0">
                <a:solidFill>
                  <a:schemeClr val="tx1"/>
                </a:solidFill>
                <a:latin typeface="Arial" panose="020B0604020202020204" pitchFamily="34" charset="0"/>
                <a:ea typeface="+mn-ea"/>
                <a:cs typeface="Arial" panose="020B0604020202020204" pitchFamily="34" charset="0"/>
              </a:rPr>
              <a:t>Instruction</a:t>
            </a:r>
            <a:r>
              <a:rPr lang="en-US" dirty="0">
                <a:solidFill>
                  <a:srgbClr val="000000"/>
                </a:solidFill>
                <a:latin typeface="Arial" panose="020B0604020202020204" pitchFamily="34" charset="0"/>
                <a:cs typeface="Arial" panose="020B0604020202020204" pitchFamily="34" charset="0"/>
              </a:rPr>
              <a:t> (UDI)</a:t>
            </a:r>
            <a:endParaRPr lang="en-US" dirty="0"/>
          </a:p>
        </p:txBody>
      </p:sp>
      <p:sp>
        <p:nvSpPr>
          <p:cNvPr id="4" name="Text Placeholder 3">
            <a:extLst>
              <a:ext uri="{FF2B5EF4-FFF2-40B4-BE49-F238E27FC236}">
                <a16:creationId xmlns:a16="http://schemas.microsoft.com/office/drawing/2014/main" id="{34F29947-7E91-943F-D637-CD214D79D871}"/>
              </a:ext>
            </a:extLst>
          </p:cNvPr>
          <p:cNvSpPr>
            <a:spLocks noGrp="1"/>
          </p:cNvSpPr>
          <p:nvPr>
            <p:ph type="body" sz="quarter" idx="14"/>
          </p:nvPr>
        </p:nvSpPr>
        <p:spPr>
          <a:xfrm>
            <a:off x="1" y="1635963"/>
            <a:ext cx="12192000" cy="4892146"/>
          </a:xfrm>
          <a:solidFill>
            <a:srgbClr val="B7DADF"/>
          </a:solidFill>
        </p:spPr>
        <p:txBody>
          <a:bodyPr/>
          <a:lstStyle/>
          <a:p>
            <a:pPr algn="l">
              <a:lnSpc>
                <a:spcPct val="100000"/>
              </a:lnSpc>
            </a:pPr>
            <a:r>
              <a:rPr lang="en-US" sz="28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Universal Design for Instruction UDI means that, rather than designing for the average student, you design instruction for potential students who have broad ranges with respect to ability, disability, age, reading level, learning style, native language, race, and ethnicity. (</a:t>
            </a:r>
            <a:r>
              <a:rPr lang="en-US" sz="2800" dirty="0" err="1">
                <a:solidFill>
                  <a:schemeClr val="tx1"/>
                </a:solidFill>
                <a:latin typeface="Arial" panose="020B0604020202020204" pitchFamily="34" charset="0"/>
                <a:ea typeface="Sans Serif Collection" panose="020B0502040504020204" pitchFamily="34" charset="0"/>
                <a:cs typeface="Arial" panose="020B0604020202020204" pitchFamily="34" charset="0"/>
              </a:rPr>
              <a:t>Burgsthaler</a:t>
            </a:r>
            <a:r>
              <a:rPr lang="en-US" sz="2800" dirty="0">
                <a:solidFill>
                  <a:schemeClr val="tx1"/>
                </a:solidFill>
                <a:latin typeface="Arial" panose="020B0604020202020204" pitchFamily="34" charset="0"/>
                <a:ea typeface="Sans Serif Collection" panose="020B0502040504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p>
            <a:pPr algn="l"/>
            <a:r>
              <a:rPr lang="en-US" sz="2800" b="1" dirty="0">
                <a:solidFill>
                  <a:schemeClr val="tx1"/>
                </a:solidFill>
                <a:latin typeface="Arial" panose="020B0604020202020204" pitchFamily="34" charset="0"/>
                <a:cs typeface="Arial" panose="020B0604020202020204" pitchFamily="34" charset="0"/>
              </a:rPr>
              <a:t>What is the UDI process?</a:t>
            </a:r>
          </a:p>
          <a:p>
            <a:pPr marL="514350" indent="-514350" algn="l">
              <a:buFont typeface="+mj-lt"/>
              <a:buAutoNum type="arabicPeriod"/>
            </a:pPr>
            <a:r>
              <a:rPr lang="en-US" sz="2800" dirty="0">
                <a:solidFill>
                  <a:schemeClr val="tx1"/>
                </a:solidFill>
                <a:latin typeface="Arial" panose="020B0604020202020204" pitchFamily="34" charset="0"/>
                <a:cs typeface="Arial" panose="020B0604020202020204" pitchFamily="34" charset="0"/>
              </a:rPr>
              <a:t>Describe the course, learning objectives, and content.</a:t>
            </a:r>
          </a:p>
          <a:p>
            <a:pPr marL="514350" indent="-514350" algn="l">
              <a:buFont typeface="+mj-lt"/>
              <a:buAutoNum type="arabicPeriod"/>
            </a:pPr>
            <a:r>
              <a:rPr lang="en-US" sz="2800" dirty="0">
                <a:solidFill>
                  <a:schemeClr val="tx1"/>
                </a:solidFill>
                <a:latin typeface="Arial" panose="020B0604020202020204" pitchFamily="34" charset="0"/>
                <a:cs typeface="Arial" panose="020B0604020202020204" pitchFamily="34" charset="0"/>
              </a:rPr>
              <a:t>Consider the diverse characteristics of potential students.</a:t>
            </a:r>
          </a:p>
          <a:p>
            <a:pPr marL="514350" indent="-514350" algn="l">
              <a:buFont typeface="+mj-lt"/>
              <a:buAutoNum type="arabicPeriod"/>
            </a:pPr>
            <a:r>
              <a:rPr lang="en-US" sz="2800" dirty="0">
                <a:solidFill>
                  <a:schemeClr val="tx1"/>
                </a:solidFill>
                <a:latin typeface="Arial" panose="020B0604020202020204" pitchFamily="34" charset="0"/>
                <a:cs typeface="Arial" panose="020B0604020202020204" pitchFamily="34" charset="0"/>
              </a:rPr>
              <a:t>Integrate UDI with evidence-based teaching practices</a:t>
            </a:r>
          </a:p>
          <a:p>
            <a:pPr marL="514350" indent="-514350" algn="l">
              <a:buFont typeface="+mj-lt"/>
              <a:buAutoNum type="arabicPeriod"/>
            </a:pPr>
            <a:r>
              <a:rPr lang="en-US" sz="2800" dirty="0">
                <a:solidFill>
                  <a:schemeClr val="tx1"/>
                </a:solidFill>
                <a:latin typeface="Arial" panose="020B0604020202020204" pitchFamily="34" charset="0"/>
                <a:cs typeface="Arial" panose="020B0604020202020204" pitchFamily="34" charset="0"/>
              </a:rPr>
              <a:t>Plan for accommodations.</a:t>
            </a:r>
          </a:p>
          <a:p>
            <a:pPr marL="514350" indent="-514350" algn="l">
              <a:buFont typeface="+mj-lt"/>
              <a:buAutoNum type="arabicPeriod"/>
            </a:pPr>
            <a:r>
              <a:rPr lang="en-US" sz="2800" dirty="0">
                <a:solidFill>
                  <a:schemeClr val="tx1"/>
                </a:solidFill>
                <a:latin typeface="Arial" panose="020B0604020202020204" pitchFamily="34" charset="0"/>
                <a:cs typeface="Arial" panose="020B0604020202020204" pitchFamily="34" charset="0"/>
              </a:rPr>
              <a:t>Evaluate.</a:t>
            </a:r>
          </a:p>
          <a:p>
            <a:endParaRPr lang="en-US" sz="1400" dirty="0"/>
          </a:p>
        </p:txBody>
      </p:sp>
      <p:pic>
        <p:nvPicPr>
          <p:cNvPr id="5" name="Picture 4" descr="a cute yellow dino on a pink background">
            <a:extLst>
              <a:ext uri="{FF2B5EF4-FFF2-40B4-BE49-F238E27FC236}">
                <a16:creationId xmlns:a16="http://schemas.microsoft.com/office/drawing/2014/main" id="{CD1415D5-B0DC-8729-928D-D90E86C8D8FD}"/>
              </a:ext>
            </a:extLst>
          </p:cNvPr>
          <p:cNvPicPr>
            <a:picLocks noChangeAspect="1"/>
          </p:cNvPicPr>
          <p:nvPr/>
        </p:nvPicPr>
        <p:blipFill>
          <a:blip r:embed="rId2"/>
          <a:stretch>
            <a:fillRect/>
          </a:stretch>
        </p:blipFill>
        <p:spPr>
          <a:xfrm>
            <a:off x="8889157" y="1"/>
            <a:ext cx="3302844" cy="1635962"/>
          </a:xfrm>
          <a:prstGeom prst="rect">
            <a:avLst/>
          </a:prstGeom>
        </p:spPr>
      </p:pic>
    </p:spTree>
    <p:extLst>
      <p:ext uri="{BB962C8B-B14F-4D97-AF65-F5344CB8AC3E}">
        <p14:creationId xmlns:p14="http://schemas.microsoft.com/office/powerpoint/2010/main" val="65857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DA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D14C-2FED-80A8-670B-25F089B5396C}"/>
              </a:ext>
            </a:extLst>
          </p:cNvPr>
          <p:cNvSpPr>
            <a:spLocks noGrp="1"/>
          </p:cNvSpPr>
          <p:nvPr>
            <p:ph type="title"/>
          </p:nvPr>
        </p:nvSpPr>
        <p:spPr>
          <a:xfrm>
            <a:off x="183644" y="339340"/>
            <a:ext cx="11340000" cy="432000"/>
          </a:xfrm>
          <a:solidFill>
            <a:srgbClr val="3D7E87"/>
          </a:solidFill>
        </p:spPr>
        <p:txBody>
          <a:bodyPr/>
          <a:lstStyle/>
          <a:p>
            <a:r>
              <a:rPr lang="en-US" dirty="0">
                <a:solidFill>
                  <a:schemeClr val="tx1"/>
                </a:solidFill>
                <a:latin typeface="Arial" panose="020B0604020202020204" pitchFamily="34" charset="0"/>
                <a:cs typeface="Arial" panose="020B0604020202020204" pitchFamily="34" charset="0"/>
              </a:rPr>
              <a:t>UDI Best Practices</a:t>
            </a:r>
            <a:endParaRPr lang="en-US" dirty="0"/>
          </a:p>
        </p:txBody>
      </p:sp>
      <p:sp>
        <p:nvSpPr>
          <p:cNvPr id="4" name="Content Placeholder 3">
            <a:extLst>
              <a:ext uri="{FF2B5EF4-FFF2-40B4-BE49-F238E27FC236}">
                <a16:creationId xmlns:a16="http://schemas.microsoft.com/office/drawing/2014/main" id="{361BAD2C-CB9A-D06D-A8B0-5D054D180AE7}"/>
              </a:ext>
            </a:extLst>
          </p:cNvPr>
          <p:cNvSpPr>
            <a:spLocks noGrp="1"/>
          </p:cNvSpPr>
          <p:nvPr>
            <p:ph idx="1"/>
          </p:nvPr>
        </p:nvSpPr>
        <p:spPr>
          <a:xfrm>
            <a:off x="285244" y="874052"/>
            <a:ext cx="4016305" cy="5983947"/>
          </a:xfrm>
        </p:spPr>
        <p:txBody>
          <a:bodyPr/>
          <a:lstStyle/>
          <a:p>
            <a:pPr marL="0" indent="0">
              <a:buNone/>
            </a:pPr>
            <a:r>
              <a:rPr lang="en-US" sz="2800" b="1" dirty="0">
                <a:solidFill>
                  <a:schemeClr val="tx1"/>
                </a:solidFill>
                <a:latin typeface="Arial" panose="020B0604020202020204" pitchFamily="34" charset="0"/>
                <a:cs typeface="Arial" panose="020B0604020202020204" pitchFamily="34" charset="0"/>
              </a:rPr>
              <a:t>Class Climate</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Welcome everyone.</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Avoid stereotyping.</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Be approachable and available.</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Motivate all students.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Address individual needs.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Create a syllabus with contact information and resources.</a:t>
            </a:r>
          </a:p>
          <a:p>
            <a:endParaRPr lang="en-US" dirty="0"/>
          </a:p>
        </p:txBody>
      </p:sp>
      <p:sp>
        <p:nvSpPr>
          <p:cNvPr id="5" name="Text Placeholder 4">
            <a:extLst>
              <a:ext uri="{FF2B5EF4-FFF2-40B4-BE49-F238E27FC236}">
                <a16:creationId xmlns:a16="http://schemas.microsoft.com/office/drawing/2014/main" id="{1F781ECC-2FA7-0650-167D-72E1442AFC41}"/>
              </a:ext>
            </a:extLst>
          </p:cNvPr>
          <p:cNvSpPr>
            <a:spLocks noGrp="1"/>
          </p:cNvSpPr>
          <p:nvPr>
            <p:ph type="body" sz="quarter" idx="12"/>
          </p:nvPr>
        </p:nvSpPr>
        <p:spPr>
          <a:xfrm>
            <a:off x="4430324" y="874052"/>
            <a:ext cx="3600450" cy="4679249"/>
          </a:xfrm>
        </p:spPr>
        <p:txBody>
          <a:bodyPr/>
          <a:lstStyle/>
          <a:p>
            <a:pPr marL="0" indent="0">
              <a:buNone/>
            </a:pPr>
            <a:r>
              <a:rPr lang="en-US" sz="2800" b="1" dirty="0">
                <a:solidFill>
                  <a:schemeClr val="tx1"/>
                </a:solidFill>
                <a:latin typeface="Arial" panose="020B0604020202020204" pitchFamily="34" charset="0"/>
                <a:cs typeface="Arial" panose="020B0604020202020204" pitchFamily="34" charset="0"/>
              </a:rPr>
              <a:t>Interaction</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Offer multiple options for communication.</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Encourage inclusive and cooperative learning.</a:t>
            </a:r>
          </a:p>
          <a:p>
            <a:endParaRPr lang="en-US" dirty="0"/>
          </a:p>
        </p:txBody>
      </p:sp>
      <p:sp>
        <p:nvSpPr>
          <p:cNvPr id="6" name="Text Placeholder 5">
            <a:extLst>
              <a:ext uri="{FF2B5EF4-FFF2-40B4-BE49-F238E27FC236}">
                <a16:creationId xmlns:a16="http://schemas.microsoft.com/office/drawing/2014/main" id="{BDC37369-D81D-1B40-B621-52221EF325AE}"/>
              </a:ext>
            </a:extLst>
          </p:cNvPr>
          <p:cNvSpPr>
            <a:spLocks noGrp="1"/>
          </p:cNvSpPr>
          <p:nvPr>
            <p:ph type="body" sz="quarter" idx="13"/>
          </p:nvPr>
        </p:nvSpPr>
        <p:spPr>
          <a:xfrm>
            <a:off x="8159549" y="771340"/>
            <a:ext cx="3600450" cy="4679250"/>
          </a:xfrm>
        </p:spPr>
        <p:txBody>
          <a:bodyPr/>
          <a:lstStyle/>
          <a:p>
            <a:pPr marL="0" indent="0">
              <a:buNone/>
            </a:pPr>
            <a:r>
              <a:rPr lang="en-US" sz="2800" b="1" dirty="0">
                <a:solidFill>
                  <a:schemeClr val="tx1"/>
                </a:solidFill>
                <a:latin typeface="Arial" panose="020B0604020202020204" pitchFamily="34" charset="0"/>
                <a:cs typeface="Arial" panose="020B0604020202020204" pitchFamily="34" charset="0"/>
              </a:rPr>
              <a:t>Physical Environment &amp; Products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Ensure physical access to facilities.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Arrange instructional spaces to maximize inclusion and comfort.</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Ensure all learners can use equipment and materials.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Safety.</a:t>
            </a:r>
          </a:p>
          <a:p>
            <a:endParaRPr lang="en-US" dirty="0"/>
          </a:p>
        </p:txBody>
      </p:sp>
      <p:sp>
        <p:nvSpPr>
          <p:cNvPr id="7" name="Slide Number Placeholder 6">
            <a:extLst>
              <a:ext uri="{FF2B5EF4-FFF2-40B4-BE49-F238E27FC236}">
                <a16:creationId xmlns:a16="http://schemas.microsoft.com/office/drawing/2014/main" id="{2C2B5438-43DE-37D8-3C1D-3D3878092DCE}"/>
              </a:ext>
            </a:extLst>
          </p:cNvPr>
          <p:cNvSpPr>
            <a:spLocks noGrp="1"/>
          </p:cNvSpPr>
          <p:nvPr>
            <p:ph type="sldNum" sz="quarter" idx="15"/>
          </p:nvPr>
        </p:nvSpPr>
        <p:spPr/>
        <p:txBody>
          <a:bodyPr/>
          <a:lstStyle/>
          <a:p>
            <a:fld id="{19B51A1E-902D-48AF-9020-955120F399B6}" type="slidenum">
              <a:rPr lang="en-US" noProof="0" smtClean="0"/>
              <a:pPr/>
              <a:t>7</a:t>
            </a:fld>
            <a:endParaRPr lang="en-US" noProof="0" dirty="0"/>
          </a:p>
        </p:txBody>
      </p:sp>
    </p:spTree>
    <p:extLst>
      <p:ext uri="{BB962C8B-B14F-4D97-AF65-F5344CB8AC3E}">
        <p14:creationId xmlns:p14="http://schemas.microsoft.com/office/powerpoint/2010/main" val="409552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A423-0E4A-6BED-3ED2-044B84E68316}"/>
              </a:ext>
            </a:extLst>
          </p:cNvPr>
          <p:cNvSpPr>
            <a:spLocks noGrp="1"/>
          </p:cNvSpPr>
          <p:nvPr>
            <p:ph type="title"/>
          </p:nvPr>
        </p:nvSpPr>
        <p:spPr>
          <a:solidFill>
            <a:srgbClr val="3D7E87"/>
          </a:solidFill>
        </p:spPr>
        <p:txBody>
          <a:bodyPr/>
          <a:lstStyle/>
          <a:p>
            <a:r>
              <a:rPr lang="en-US" spc="-300" dirty="0">
                <a:solidFill>
                  <a:schemeClr val="tx1"/>
                </a:solidFill>
                <a:latin typeface="Arial" panose="020B0604020202020204" pitchFamily="34" charset="0"/>
                <a:cs typeface="Arial" panose="020B0604020202020204" pitchFamily="34" charset="0"/>
              </a:rPr>
              <a:t>UDI Best Practices Continued </a:t>
            </a:r>
            <a:endParaRPr lang="en-US" dirty="0"/>
          </a:p>
        </p:txBody>
      </p:sp>
      <p:sp>
        <p:nvSpPr>
          <p:cNvPr id="3" name="Content Placeholder 2">
            <a:extLst>
              <a:ext uri="{FF2B5EF4-FFF2-40B4-BE49-F238E27FC236}">
                <a16:creationId xmlns:a16="http://schemas.microsoft.com/office/drawing/2014/main" id="{FD423936-BD37-4282-FC0F-ADCB25E9580F}"/>
              </a:ext>
            </a:extLst>
          </p:cNvPr>
          <p:cNvSpPr>
            <a:spLocks noGrp="1"/>
          </p:cNvSpPr>
          <p:nvPr>
            <p:ph idx="1"/>
          </p:nvPr>
        </p:nvSpPr>
        <p:spPr>
          <a:xfrm>
            <a:off x="864000" y="1188101"/>
            <a:ext cx="11328000" cy="5183250"/>
          </a:xfrm>
          <a:solidFill>
            <a:schemeClr val="tx2">
              <a:lumMod val="20000"/>
              <a:lumOff val="80000"/>
            </a:schemeClr>
          </a:solidFill>
        </p:spPr>
        <p:txBody>
          <a:bodyPr/>
          <a:lstStyle/>
          <a:p>
            <a:pPr marL="0" lvl="0" indent="0">
              <a:buNone/>
              <a:defRPr/>
            </a:pPr>
            <a:r>
              <a:rPr lang="en-US" sz="2800" b="1" dirty="0">
                <a:solidFill>
                  <a:schemeClr val="tx1"/>
                </a:solidFill>
                <a:latin typeface="Arial" panose="020B0604020202020204" pitchFamily="34" charset="0"/>
                <a:cs typeface="Arial" panose="020B0604020202020204" pitchFamily="34" charset="0"/>
              </a:rPr>
              <a:t>Delivery Methods</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Create relevant content.</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Select a flexible schedule.</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Provide cognitive support.</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Offer multiple ways to learn.</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Write clear instructions.</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Use large visual aids.</a:t>
            </a:r>
          </a:p>
          <a:p>
            <a:pPr marL="514350" lvl="0" indent="-514350">
              <a:buFont typeface="+mj-lt"/>
              <a:buAutoNum type="arabicPeriod"/>
              <a:defRPr/>
            </a:pPr>
            <a:r>
              <a:rPr lang="en-US" sz="2800" dirty="0">
                <a:solidFill>
                  <a:schemeClr val="tx1"/>
                </a:solidFill>
                <a:latin typeface="Arial" panose="020B0604020202020204" pitchFamily="34" charset="0"/>
                <a:cs typeface="Arial" panose="020B0604020202020204" pitchFamily="34" charset="0"/>
              </a:rPr>
              <a:t>Make each teaching method accessible to all. </a:t>
            </a:r>
          </a:p>
          <a:p>
            <a:endParaRPr lang="en-US" dirty="0">
              <a:highlight>
                <a:srgbClr val="3D7E87"/>
              </a:highlight>
            </a:endParaRPr>
          </a:p>
        </p:txBody>
      </p:sp>
      <p:sp>
        <p:nvSpPr>
          <p:cNvPr id="4" name="Slide Number Placeholder 3">
            <a:extLst>
              <a:ext uri="{FF2B5EF4-FFF2-40B4-BE49-F238E27FC236}">
                <a16:creationId xmlns:a16="http://schemas.microsoft.com/office/drawing/2014/main" id="{471AB60D-CF5C-A072-F129-8CA625B0B331}"/>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pic>
        <p:nvPicPr>
          <p:cNvPr id="7" name="Picture 6" descr="Two yellow rubber ducks in a pool wearing sunglasses.">
            <a:extLst>
              <a:ext uri="{FF2B5EF4-FFF2-40B4-BE49-F238E27FC236}">
                <a16:creationId xmlns:a16="http://schemas.microsoft.com/office/drawing/2014/main" id="{EA84BD2A-0172-5269-A6E5-9C18D5A0A37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0163" y="1188101"/>
            <a:ext cx="5061837" cy="3445087"/>
          </a:xfrm>
          <a:prstGeom prst="rect">
            <a:avLst/>
          </a:prstGeom>
        </p:spPr>
      </p:pic>
    </p:spTree>
    <p:extLst>
      <p:ext uri="{BB962C8B-B14F-4D97-AF65-F5344CB8AC3E}">
        <p14:creationId xmlns:p14="http://schemas.microsoft.com/office/powerpoint/2010/main" val="105901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DA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3666-BEEB-4080-890B-EEFB98BFF2F6}"/>
              </a:ext>
            </a:extLst>
          </p:cNvPr>
          <p:cNvSpPr>
            <a:spLocks noGrp="1"/>
          </p:cNvSpPr>
          <p:nvPr>
            <p:ph type="title"/>
          </p:nvPr>
        </p:nvSpPr>
        <p:spPr>
          <a:xfrm>
            <a:off x="0" y="54649"/>
            <a:ext cx="12192000" cy="665351"/>
          </a:xfrm>
          <a:solidFill>
            <a:srgbClr val="3D7E87"/>
          </a:solidFill>
        </p:spPr>
        <p:txBody>
          <a:bodyPr/>
          <a:lstStyle/>
          <a:p>
            <a:r>
              <a:rPr lang="en-US" spc="-300" dirty="0">
                <a:solidFill>
                  <a:schemeClr val="tx1"/>
                </a:solidFill>
                <a:latin typeface="Arial" panose="020B0604020202020204" pitchFamily="34" charset="0"/>
                <a:cs typeface="Arial" panose="020B0604020202020204" pitchFamily="34" charset="0"/>
              </a:rPr>
              <a:t>UDI Practices</a:t>
            </a:r>
            <a:endParaRPr lang="en-US" dirty="0"/>
          </a:p>
        </p:txBody>
      </p:sp>
      <p:sp>
        <p:nvSpPr>
          <p:cNvPr id="4" name="Content Placeholder 3">
            <a:extLst>
              <a:ext uri="{FF2B5EF4-FFF2-40B4-BE49-F238E27FC236}">
                <a16:creationId xmlns:a16="http://schemas.microsoft.com/office/drawing/2014/main" id="{3F7D6C96-65AC-F84F-4DE4-B17B32897425}"/>
              </a:ext>
            </a:extLst>
          </p:cNvPr>
          <p:cNvSpPr>
            <a:spLocks noGrp="1"/>
          </p:cNvSpPr>
          <p:nvPr>
            <p:ph idx="1"/>
          </p:nvPr>
        </p:nvSpPr>
        <p:spPr>
          <a:xfrm>
            <a:off x="163058" y="987564"/>
            <a:ext cx="5027507" cy="4679250"/>
          </a:xfrm>
        </p:spPr>
        <p:txBody>
          <a:bodyPr/>
          <a:lstStyle/>
          <a:p>
            <a:pPr marL="0" indent="0">
              <a:buNone/>
            </a:pPr>
            <a:r>
              <a:rPr lang="en-US" sz="2800" b="1" dirty="0">
                <a:solidFill>
                  <a:schemeClr val="tx1"/>
                </a:solidFill>
                <a:latin typeface="Arial" panose="020B0604020202020204" pitchFamily="34" charset="0"/>
                <a:cs typeface="Arial" panose="020B0604020202020204" pitchFamily="34" charset="0"/>
              </a:rPr>
              <a:t>Feedback &amp; Assessment</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Set clear expectations.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Test in the same way you teach.</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Offer timely and constructive feedback.</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Offer multiple ways for learners to demonstrate what they learned.</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Monitor and adjust.</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Provide sample test questions, exemplary work or study guides.</a:t>
            </a:r>
          </a:p>
          <a:p>
            <a:endParaRPr lang="en-US" dirty="0"/>
          </a:p>
        </p:txBody>
      </p:sp>
      <p:sp>
        <p:nvSpPr>
          <p:cNvPr id="5" name="Text Placeholder 4">
            <a:extLst>
              <a:ext uri="{FF2B5EF4-FFF2-40B4-BE49-F238E27FC236}">
                <a16:creationId xmlns:a16="http://schemas.microsoft.com/office/drawing/2014/main" id="{17B2FC38-86F2-EE57-48F3-68EAAA0B7FA8}"/>
              </a:ext>
            </a:extLst>
          </p:cNvPr>
          <p:cNvSpPr>
            <a:spLocks noGrp="1"/>
          </p:cNvSpPr>
          <p:nvPr>
            <p:ph type="body" sz="quarter" idx="12"/>
          </p:nvPr>
        </p:nvSpPr>
        <p:spPr>
          <a:xfrm>
            <a:off x="5446059" y="1206051"/>
            <a:ext cx="6313941" cy="4679249"/>
          </a:xfrm>
        </p:spPr>
        <p:txBody>
          <a:bodyPr/>
          <a:lstStyle/>
          <a:p>
            <a:pPr marL="0" indent="0">
              <a:buNone/>
            </a:pPr>
            <a:r>
              <a:rPr lang="en-US" sz="2800" b="1" dirty="0">
                <a:solidFill>
                  <a:schemeClr val="tx1"/>
                </a:solidFill>
                <a:latin typeface="Arial" panose="020B0604020202020204" pitchFamily="34" charset="0"/>
                <a:cs typeface="Arial" panose="020B0604020202020204" pitchFamily="34" charset="0"/>
              </a:rPr>
              <a:t>Accommodations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Plan for accommodations.</a:t>
            </a:r>
          </a:p>
          <a:p>
            <a:pPr marL="514350" indent="-514350">
              <a:buFont typeface="+mj-lt"/>
              <a:buAutoNum type="arabicPeriod"/>
            </a:pPr>
            <a:r>
              <a:rPr lang="en-US" sz="2800" dirty="0">
                <a:solidFill>
                  <a:schemeClr val="tx1"/>
                </a:solidFill>
                <a:latin typeface="Arial" panose="020B0604020202020204" pitchFamily="34" charset="0"/>
                <a:cs typeface="Arial" panose="020B0604020202020204" pitchFamily="34" charset="0"/>
              </a:rPr>
              <a:t>Share accommodation information</a:t>
            </a:r>
          </a:p>
          <a:p>
            <a:endParaRPr lang="en-US" dirty="0"/>
          </a:p>
        </p:txBody>
      </p:sp>
      <p:sp>
        <p:nvSpPr>
          <p:cNvPr id="7" name="Slide Number Placeholder 6">
            <a:extLst>
              <a:ext uri="{FF2B5EF4-FFF2-40B4-BE49-F238E27FC236}">
                <a16:creationId xmlns:a16="http://schemas.microsoft.com/office/drawing/2014/main" id="{AFA95529-37D8-30CC-5AC1-3CC8DAA4CD5C}"/>
              </a:ext>
            </a:extLst>
          </p:cNvPr>
          <p:cNvSpPr>
            <a:spLocks noGrp="1"/>
          </p:cNvSpPr>
          <p:nvPr>
            <p:ph type="sldNum" sz="quarter" idx="15"/>
          </p:nvPr>
        </p:nvSpPr>
        <p:spPr/>
        <p:txBody>
          <a:bodyPr/>
          <a:lstStyle/>
          <a:p>
            <a:fld id="{19B51A1E-902D-48AF-9020-955120F399B6}" type="slidenum">
              <a:rPr lang="en-US" noProof="0" smtClean="0"/>
              <a:pPr/>
              <a:t>9</a:t>
            </a:fld>
            <a:endParaRPr lang="en-US" noProof="0" dirty="0"/>
          </a:p>
        </p:txBody>
      </p:sp>
      <p:pic>
        <p:nvPicPr>
          <p:cNvPr id="9" name="Picture 8" descr="Row of chairs and tables in a classroom.">
            <a:extLst>
              <a:ext uri="{FF2B5EF4-FFF2-40B4-BE49-F238E27FC236}">
                <a16:creationId xmlns:a16="http://schemas.microsoft.com/office/drawing/2014/main" id="{65EDCAD9-3E26-FB4C-9BC1-B059BBFCED82}"/>
              </a:ext>
            </a:extLst>
          </p:cNvPr>
          <p:cNvPicPr>
            <a:picLocks noChangeAspect="1"/>
          </p:cNvPicPr>
          <p:nvPr/>
        </p:nvPicPr>
        <p:blipFill>
          <a:blip r:embed="rId2"/>
          <a:stretch>
            <a:fillRect/>
          </a:stretch>
        </p:blipFill>
        <p:spPr>
          <a:xfrm>
            <a:off x="7132321" y="2883744"/>
            <a:ext cx="4627680" cy="3919607"/>
          </a:xfrm>
          <a:prstGeom prst="rect">
            <a:avLst/>
          </a:prstGeom>
        </p:spPr>
      </p:pic>
    </p:spTree>
    <p:extLst>
      <p:ext uri="{BB962C8B-B14F-4D97-AF65-F5344CB8AC3E}">
        <p14:creationId xmlns:p14="http://schemas.microsoft.com/office/powerpoint/2010/main" val="792297959"/>
      </p:ext>
    </p:extLst>
  </p:cSld>
  <p:clrMapOvr>
    <a:masterClrMapping/>
  </p:clrMapOvr>
</p:sld>
</file>

<file path=ppt/theme/theme1.xml><?xml version="1.0" encoding="utf-8"?>
<a:theme xmlns:a="http://schemas.openxmlformats.org/drawingml/2006/main" name="Custom">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675E8371-EC70-4345-8B64-A71003B56298}"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1C245E38-7A2C-4D38-96FA-24EAC5F22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2238</TotalTime>
  <Words>837</Words>
  <Application>Microsoft Office PowerPoint</Application>
  <PresentationFormat>Widescreen</PresentationFormat>
  <Paragraphs>129</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Candara</vt:lpstr>
      <vt:lpstr>Corbel</vt:lpstr>
      <vt:lpstr>Times New Roman</vt:lpstr>
      <vt:lpstr>Custom</vt:lpstr>
      <vt:lpstr>Presentations for Diverse Learners</vt:lpstr>
      <vt:lpstr>Key Focus Points</vt:lpstr>
      <vt:lpstr>Universal Design</vt:lpstr>
      <vt:lpstr>Universal Design for Learning Definition (UDL)</vt:lpstr>
      <vt:lpstr>Universal Design for Learning Principles (UDL)</vt:lpstr>
      <vt:lpstr>Universal Design for Instruction (UDI)</vt:lpstr>
      <vt:lpstr>UDI Best Practices</vt:lpstr>
      <vt:lpstr>UDI Best Practices Continued </vt:lpstr>
      <vt:lpstr>UDI Practices</vt:lpstr>
      <vt:lpstr>Similarities between UD, UDL, and UDI </vt:lpstr>
      <vt:lpstr>Differences between UD, UDL, and UDI: Scope and Application</vt:lpstr>
      <vt:lpstr>Differences between UD, UDL, and UDI: Target audience</vt:lpstr>
      <vt:lpstr>Questions?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 for All Learners</dc:title>
  <dc:creator>Aneta Mandarino</dc:creator>
  <cp:lastModifiedBy>Aneta Mandarino</cp:lastModifiedBy>
  <cp:revision>11</cp:revision>
  <dcterms:created xsi:type="dcterms:W3CDTF">2024-03-17T20:02:17Z</dcterms:created>
  <dcterms:modified xsi:type="dcterms:W3CDTF">2024-04-17T00:37:45Z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